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4" r:id="rId13"/>
    <p:sldId id="292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57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43" autoAdjust="0"/>
  </p:normalViewPr>
  <p:slideViewPr>
    <p:cSldViewPr snapToGrid="0">
      <p:cViewPr varScale="1">
        <p:scale>
          <a:sx n="97" d="100"/>
          <a:sy n="97" d="100"/>
        </p:scale>
        <p:origin x="111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A4943-B6FE-4E7E-AE01-E76E1BE49127}" type="doc">
      <dgm:prSet loTypeId="urn:microsoft.com/office/officeart/2005/8/layout/hierarchy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E65CC4DB-4961-40F9-966B-441672AF6B46}">
      <dgm:prSet/>
      <dgm:spPr/>
      <dgm:t>
        <a:bodyPr/>
        <a:lstStyle/>
        <a:p>
          <a:r>
            <a:rPr lang="en-US"/>
            <a:t>Byte sequences: cryptic machine core dumps</a:t>
          </a:r>
        </a:p>
      </dgm:t>
    </dgm:pt>
    <dgm:pt modelId="{A9C1B0C7-9382-4044-BCE4-289B6002FDC8}" type="parTrans" cxnId="{70A69011-2193-462B-BD92-41EAD05816A1}">
      <dgm:prSet/>
      <dgm:spPr/>
      <dgm:t>
        <a:bodyPr/>
        <a:lstStyle/>
        <a:p>
          <a:endParaRPr lang="en-US"/>
        </a:p>
      </dgm:t>
    </dgm:pt>
    <dgm:pt modelId="{1E2C54DD-DD7B-4927-9BBE-A4841D45A714}" type="sibTrans" cxnId="{70A69011-2193-462B-BD92-41EAD05816A1}">
      <dgm:prSet/>
      <dgm:spPr/>
      <dgm:t>
        <a:bodyPr/>
        <a:lstStyle/>
        <a:p>
          <a:endParaRPr lang="en-US"/>
        </a:p>
      </dgm:t>
    </dgm:pt>
    <dgm:pt modelId="{2A31814A-7141-4E43-B5F3-8168A17BCE7A}">
      <dgm:prSet/>
      <dgm:spPr/>
      <dgm:t>
        <a:bodyPr/>
        <a:lstStyle/>
        <a:p>
          <a:r>
            <a:rPr lang="en-US" dirty="0"/>
            <a:t>Unicode </a:t>
          </a:r>
          <a:r>
            <a:rPr lang="en-US" dirty="0" err="1"/>
            <a:t>str</a:t>
          </a:r>
          <a:r>
            <a:rPr lang="en-US" dirty="0"/>
            <a:t> objects: “human” text</a:t>
          </a:r>
        </a:p>
      </dgm:t>
    </dgm:pt>
    <dgm:pt modelId="{EA16B8A7-2B84-4058-BD44-7CF7616F4291}" type="parTrans" cxnId="{8EA73452-8A86-42D8-BE13-48A22F14C19A}">
      <dgm:prSet/>
      <dgm:spPr/>
      <dgm:t>
        <a:bodyPr/>
        <a:lstStyle/>
        <a:p>
          <a:endParaRPr lang="en-US"/>
        </a:p>
      </dgm:t>
    </dgm:pt>
    <dgm:pt modelId="{3FFC526A-2E47-46F9-BF8E-D8489E940C24}" type="sibTrans" cxnId="{8EA73452-8A86-42D8-BE13-48A22F14C19A}">
      <dgm:prSet/>
      <dgm:spPr/>
      <dgm:t>
        <a:bodyPr/>
        <a:lstStyle/>
        <a:p>
          <a:endParaRPr lang="en-US"/>
        </a:p>
      </dgm:t>
    </dgm:pt>
    <dgm:pt modelId="{A23CC321-4816-4FEF-9478-6A33CD29F209}">
      <dgm:prSet/>
      <dgm:spPr/>
      <dgm:t>
        <a:bodyPr/>
        <a:lstStyle/>
        <a:p>
          <a:r>
            <a:rPr lang="en-US" dirty="0"/>
            <a:t>Decode bytes to </a:t>
          </a:r>
          <a:r>
            <a:rPr lang="en-US" dirty="0" err="1"/>
            <a:t>str</a:t>
          </a:r>
          <a:r>
            <a:rPr lang="en-US" dirty="0"/>
            <a:t> for human-readable text</a:t>
          </a:r>
        </a:p>
      </dgm:t>
    </dgm:pt>
    <dgm:pt modelId="{0DE7FF93-E3BC-4767-A2E0-FCCA77554FF4}" type="parTrans" cxnId="{AEDC958C-4B6B-4413-99B6-E076B92AEE3E}">
      <dgm:prSet/>
      <dgm:spPr/>
      <dgm:t>
        <a:bodyPr/>
        <a:lstStyle/>
        <a:p>
          <a:endParaRPr lang="en-US"/>
        </a:p>
      </dgm:t>
    </dgm:pt>
    <dgm:pt modelId="{0AD1E302-B52A-4FE0-8302-191E6D4784B2}" type="sibTrans" cxnId="{AEDC958C-4B6B-4413-99B6-E076B92AEE3E}">
      <dgm:prSet/>
      <dgm:spPr/>
      <dgm:t>
        <a:bodyPr/>
        <a:lstStyle/>
        <a:p>
          <a:endParaRPr lang="en-US"/>
        </a:p>
      </dgm:t>
    </dgm:pt>
    <dgm:pt modelId="{5570CFC3-38A3-4D1D-B3D3-1616C65C9BFE}">
      <dgm:prSet/>
      <dgm:spPr/>
      <dgm:t>
        <a:bodyPr/>
        <a:lstStyle/>
        <a:p>
          <a:r>
            <a:rPr lang="en-US" dirty="0"/>
            <a:t>Encode </a:t>
          </a:r>
          <a:r>
            <a:rPr lang="en-US" dirty="0" err="1"/>
            <a:t>str</a:t>
          </a:r>
          <a:r>
            <a:rPr lang="en-US" dirty="0"/>
            <a:t> to bytes for  storage/transmission</a:t>
          </a:r>
        </a:p>
      </dgm:t>
    </dgm:pt>
    <dgm:pt modelId="{8160B522-ED39-4C27-9C08-D1D50595C649}" type="parTrans" cxnId="{C1A2E8C4-0DFF-40EF-8BFE-19453FBE3802}">
      <dgm:prSet/>
      <dgm:spPr/>
      <dgm:t>
        <a:bodyPr/>
        <a:lstStyle/>
        <a:p>
          <a:endParaRPr lang="en-US"/>
        </a:p>
      </dgm:t>
    </dgm:pt>
    <dgm:pt modelId="{B8659006-DA41-4F62-B60B-CDCB81698D34}" type="sibTrans" cxnId="{C1A2E8C4-0DFF-40EF-8BFE-19453FBE3802}">
      <dgm:prSet/>
      <dgm:spPr/>
      <dgm:t>
        <a:bodyPr/>
        <a:lstStyle/>
        <a:p>
          <a:endParaRPr lang="en-US"/>
        </a:p>
      </dgm:t>
    </dgm:pt>
    <dgm:pt modelId="{58BDB539-05D7-4880-8D01-1860FD69F146}" type="pres">
      <dgm:prSet presAssocID="{FB8A4943-B6FE-4E7E-AE01-E76E1BE491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FA9D03-BF14-48A4-99A2-7FFE90A6C4BE}" type="pres">
      <dgm:prSet presAssocID="{E65CC4DB-4961-40F9-966B-441672AF6B46}" presName="hierRoot1" presStyleCnt="0"/>
      <dgm:spPr/>
    </dgm:pt>
    <dgm:pt modelId="{310EE773-2254-4898-BDF0-8A5DFB282AF8}" type="pres">
      <dgm:prSet presAssocID="{E65CC4DB-4961-40F9-966B-441672AF6B46}" presName="composite" presStyleCnt="0"/>
      <dgm:spPr/>
    </dgm:pt>
    <dgm:pt modelId="{099301BD-C4A0-495B-A49F-BD8FD458FFE9}" type="pres">
      <dgm:prSet presAssocID="{E65CC4DB-4961-40F9-966B-441672AF6B46}" presName="background" presStyleLbl="node0" presStyleIdx="0" presStyleCnt="4"/>
      <dgm:spPr/>
    </dgm:pt>
    <dgm:pt modelId="{8E75E944-3BA7-4A2F-8642-64E618329273}" type="pres">
      <dgm:prSet presAssocID="{E65CC4DB-4961-40F9-966B-441672AF6B46}" presName="text" presStyleLbl="fgAcc0" presStyleIdx="0" presStyleCnt="4">
        <dgm:presLayoutVars>
          <dgm:chPref val="3"/>
        </dgm:presLayoutVars>
      </dgm:prSet>
      <dgm:spPr/>
    </dgm:pt>
    <dgm:pt modelId="{D041B40D-5209-4ED3-AFFB-731420687552}" type="pres">
      <dgm:prSet presAssocID="{E65CC4DB-4961-40F9-966B-441672AF6B46}" presName="hierChild2" presStyleCnt="0"/>
      <dgm:spPr/>
    </dgm:pt>
    <dgm:pt modelId="{98CA9812-9796-4C51-9622-F1E221AA9B25}" type="pres">
      <dgm:prSet presAssocID="{2A31814A-7141-4E43-B5F3-8168A17BCE7A}" presName="hierRoot1" presStyleCnt="0"/>
      <dgm:spPr/>
    </dgm:pt>
    <dgm:pt modelId="{0872E395-9052-45C4-8DC0-76AC34F7CDF9}" type="pres">
      <dgm:prSet presAssocID="{2A31814A-7141-4E43-B5F3-8168A17BCE7A}" presName="composite" presStyleCnt="0"/>
      <dgm:spPr/>
    </dgm:pt>
    <dgm:pt modelId="{440714CE-E4E8-43E2-B818-F93A1782E559}" type="pres">
      <dgm:prSet presAssocID="{2A31814A-7141-4E43-B5F3-8168A17BCE7A}" presName="background" presStyleLbl="node0" presStyleIdx="1" presStyleCnt="4"/>
      <dgm:spPr/>
    </dgm:pt>
    <dgm:pt modelId="{5D4883BC-5B60-4072-B037-AD4D450A604B}" type="pres">
      <dgm:prSet presAssocID="{2A31814A-7141-4E43-B5F3-8168A17BCE7A}" presName="text" presStyleLbl="fgAcc0" presStyleIdx="1" presStyleCnt="4">
        <dgm:presLayoutVars>
          <dgm:chPref val="3"/>
        </dgm:presLayoutVars>
      </dgm:prSet>
      <dgm:spPr/>
    </dgm:pt>
    <dgm:pt modelId="{C48482A8-AFEE-4844-B9C8-85B74D86BE6B}" type="pres">
      <dgm:prSet presAssocID="{2A31814A-7141-4E43-B5F3-8168A17BCE7A}" presName="hierChild2" presStyleCnt="0"/>
      <dgm:spPr/>
    </dgm:pt>
    <dgm:pt modelId="{DF4D4215-B608-4FA0-A36E-6143AD6A6E77}" type="pres">
      <dgm:prSet presAssocID="{A23CC321-4816-4FEF-9478-6A33CD29F209}" presName="hierRoot1" presStyleCnt="0"/>
      <dgm:spPr/>
    </dgm:pt>
    <dgm:pt modelId="{4A59F1A9-B531-4D87-BE52-6B0D43E5C346}" type="pres">
      <dgm:prSet presAssocID="{A23CC321-4816-4FEF-9478-6A33CD29F209}" presName="composite" presStyleCnt="0"/>
      <dgm:spPr/>
    </dgm:pt>
    <dgm:pt modelId="{79C12F5A-1C07-4AF0-B74F-D9DB2D281568}" type="pres">
      <dgm:prSet presAssocID="{A23CC321-4816-4FEF-9478-6A33CD29F209}" presName="background" presStyleLbl="node0" presStyleIdx="2" presStyleCnt="4"/>
      <dgm:spPr/>
    </dgm:pt>
    <dgm:pt modelId="{179F52A5-2A31-445E-A555-59369B0C00F7}" type="pres">
      <dgm:prSet presAssocID="{A23CC321-4816-4FEF-9478-6A33CD29F209}" presName="text" presStyleLbl="fgAcc0" presStyleIdx="2" presStyleCnt="4">
        <dgm:presLayoutVars>
          <dgm:chPref val="3"/>
        </dgm:presLayoutVars>
      </dgm:prSet>
      <dgm:spPr/>
    </dgm:pt>
    <dgm:pt modelId="{9640167E-FE5E-4157-AF8D-998F97C8836E}" type="pres">
      <dgm:prSet presAssocID="{A23CC321-4816-4FEF-9478-6A33CD29F209}" presName="hierChild2" presStyleCnt="0"/>
      <dgm:spPr/>
    </dgm:pt>
    <dgm:pt modelId="{6FF53255-D449-40FE-934D-4EB62D81CFB6}" type="pres">
      <dgm:prSet presAssocID="{5570CFC3-38A3-4D1D-B3D3-1616C65C9BFE}" presName="hierRoot1" presStyleCnt="0"/>
      <dgm:spPr/>
    </dgm:pt>
    <dgm:pt modelId="{B14C5FC6-36F6-4E5F-9F5D-78C5E978DE82}" type="pres">
      <dgm:prSet presAssocID="{5570CFC3-38A3-4D1D-B3D3-1616C65C9BFE}" presName="composite" presStyleCnt="0"/>
      <dgm:spPr/>
    </dgm:pt>
    <dgm:pt modelId="{E3D84A47-BBC3-48BB-AC38-54BE6D108F5F}" type="pres">
      <dgm:prSet presAssocID="{5570CFC3-38A3-4D1D-B3D3-1616C65C9BFE}" presName="background" presStyleLbl="node0" presStyleIdx="3" presStyleCnt="4"/>
      <dgm:spPr/>
    </dgm:pt>
    <dgm:pt modelId="{F7947E0E-8FF6-490C-950C-B51D588C7863}" type="pres">
      <dgm:prSet presAssocID="{5570CFC3-38A3-4D1D-B3D3-1616C65C9BFE}" presName="text" presStyleLbl="fgAcc0" presStyleIdx="3" presStyleCnt="4">
        <dgm:presLayoutVars>
          <dgm:chPref val="3"/>
        </dgm:presLayoutVars>
      </dgm:prSet>
      <dgm:spPr/>
    </dgm:pt>
    <dgm:pt modelId="{F79863BD-799A-4627-95F4-E591356DB831}" type="pres">
      <dgm:prSet presAssocID="{5570CFC3-38A3-4D1D-B3D3-1616C65C9BFE}" presName="hierChild2" presStyleCnt="0"/>
      <dgm:spPr/>
    </dgm:pt>
  </dgm:ptLst>
  <dgm:cxnLst>
    <dgm:cxn modelId="{70A69011-2193-462B-BD92-41EAD05816A1}" srcId="{FB8A4943-B6FE-4E7E-AE01-E76E1BE49127}" destId="{E65CC4DB-4961-40F9-966B-441672AF6B46}" srcOrd="0" destOrd="0" parTransId="{A9C1B0C7-9382-4044-BCE4-289B6002FDC8}" sibTransId="{1E2C54DD-DD7B-4927-9BBE-A4841D45A714}"/>
    <dgm:cxn modelId="{CCFC523A-97B2-4BE7-BCA4-2822EB3CA454}" type="presOf" srcId="{E65CC4DB-4961-40F9-966B-441672AF6B46}" destId="{8E75E944-3BA7-4A2F-8642-64E618329273}" srcOrd="0" destOrd="0" presId="urn:microsoft.com/office/officeart/2005/8/layout/hierarchy1"/>
    <dgm:cxn modelId="{8EA73452-8A86-42D8-BE13-48A22F14C19A}" srcId="{FB8A4943-B6FE-4E7E-AE01-E76E1BE49127}" destId="{2A31814A-7141-4E43-B5F3-8168A17BCE7A}" srcOrd="1" destOrd="0" parTransId="{EA16B8A7-2B84-4058-BD44-7CF7616F4291}" sibTransId="{3FFC526A-2E47-46F9-BF8E-D8489E940C24}"/>
    <dgm:cxn modelId="{6FF94088-9C06-473B-8B62-161CE639A7CC}" type="presOf" srcId="{5570CFC3-38A3-4D1D-B3D3-1616C65C9BFE}" destId="{F7947E0E-8FF6-490C-950C-B51D588C7863}" srcOrd="0" destOrd="0" presId="urn:microsoft.com/office/officeart/2005/8/layout/hierarchy1"/>
    <dgm:cxn modelId="{AEDC958C-4B6B-4413-99B6-E076B92AEE3E}" srcId="{FB8A4943-B6FE-4E7E-AE01-E76E1BE49127}" destId="{A23CC321-4816-4FEF-9478-6A33CD29F209}" srcOrd="2" destOrd="0" parTransId="{0DE7FF93-E3BC-4767-A2E0-FCCA77554FF4}" sibTransId="{0AD1E302-B52A-4FE0-8302-191E6D4784B2}"/>
    <dgm:cxn modelId="{1A2F958E-1DF2-4E40-86A3-A6A0C820D1CD}" type="presOf" srcId="{FB8A4943-B6FE-4E7E-AE01-E76E1BE49127}" destId="{58BDB539-05D7-4880-8D01-1860FD69F146}" srcOrd="0" destOrd="0" presId="urn:microsoft.com/office/officeart/2005/8/layout/hierarchy1"/>
    <dgm:cxn modelId="{E0345AC3-BFC5-4C28-B849-35C0B8A251DB}" type="presOf" srcId="{A23CC321-4816-4FEF-9478-6A33CD29F209}" destId="{179F52A5-2A31-445E-A555-59369B0C00F7}" srcOrd="0" destOrd="0" presId="urn:microsoft.com/office/officeart/2005/8/layout/hierarchy1"/>
    <dgm:cxn modelId="{C1A2E8C4-0DFF-40EF-8BFE-19453FBE3802}" srcId="{FB8A4943-B6FE-4E7E-AE01-E76E1BE49127}" destId="{5570CFC3-38A3-4D1D-B3D3-1616C65C9BFE}" srcOrd="3" destOrd="0" parTransId="{8160B522-ED39-4C27-9C08-D1D50595C649}" sibTransId="{B8659006-DA41-4F62-B60B-CDCB81698D34}"/>
    <dgm:cxn modelId="{E06047D1-AE77-48CB-A6E4-DCC38AC4476D}" type="presOf" srcId="{2A31814A-7141-4E43-B5F3-8168A17BCE7A}" destId="{5D4883BC-5B60-4072-B037-AD4D450A604B}" srcOrd="0" destOrd="0" presId="urn:microsoft.com/office/officeart/2005/8/layout/hierarchy1"/>
    <dgm:cxn modelId="{2C6983E4-132B-42A2-995C-67E500B2F6D0}" type="presParOf" srcId="{58BDB539-05D7-4880-8D01-1860FD69F146}" destId="{74FA9D03-BF14-48A4-99A2-7FFE90A6C4BE}" srcOrd="0" destOrd="0" presId="urn:microsoft.com/office/officeart/2005/8/layout/hierarchy1"/>
    <dgm:cxn modelId="{BC9EFE6F-6D26-44BF-BF01-29B938F3389C}" type="presParOf" srcId="{74FA9D03-BF14-48A4-99A2-7FFE90A6C4BE}" destId="{310EE773-2254-4898-BDF0-8A5DFB282AF8}" srcOrd="0" destOrd="0" presId="urn:microsoft.com/office/officeart/2005/8/layout/hierarchy1"/>
    <dgm:cxn modelId="{32CD8B8F-329A-4FDE-9255-494C4F6D8956}" type="presParOf" srcId="{310EE773-2254-4898-BDF0-8A5DFB282AF8}" destId="{099301BD-C4A0-495B-A49F-BD8FD458FFE9}" srcOrd="0" destOrd="0" presId="urn:microsoft.com/office/officeart/2005/8/layout/hierarchy1"/>
    <dgm:cxn modelId="{C1DE7A03-44D4-419D-88BF-A3A53628A068}" type="presParOf" srcId="{310EE773-2254-4898-BDF0-8A5DFB282AF8}" destId="{8E75E944-3BA7-4A2F-8642-64E618329273}" srcOrd="1" destOrd="0" presId="urn:microsoft.com/office/officeart/2005/8/layout/hierarchy1"/>
    <dgm:cxn modelId="{005579EA-2665-469B-919F-D27783FDDD44}" type="presParOf" srcId="{74FA9D03-BF14-48A4-99A2-7FFE90A6C4BE}" destId="{D041B40D-5209-4ED3-AFFB-731420687552}" srcOrd="1" destOrd="0" presId="urn:microsoft.com/office/officeart/2005/8/layout/hierarchy1"/>
    <dgm:cxn modelId="{1C3322BA-6F8C-40D4-9226-9633DC1C6594}" type="presParOf" srcId="{58BDB539-05D7-4880-8D01-1860FD69F146}" destId="{98CA9812-9796-4C51-9622-F1E221AA9B25}" srcOrd="1" destOrd="0" presId="urn:microsoft.com/office/officeart/2005/8/layout/hierarchy1"/>
    <dgm:cxn modelId="{4D1B5DDE-F932-49EE-AB3B-6511DC1753A9}" type="presParOf" srcId="{98CA9812-9796-4C51-9622-F1E221AA9B25}" destId="{0872E395-9052-45C4-8DC0-76AC34F7CDF9}" srcOrd="0" destOrd="0" presId="urn:microsoft.com/office/officeart/2005/8/layout/hierarchy1"/>
    <dgm:cxn modelId="{1DE44E26-C452-4580-AEB4-A46D674D13C4}" type="presParOf" srcId="{0872E395-9052-45C4-8DC0-76AC34F7CDF9}" destId="{440714CE-E4E8-43E2-B818-F93A1782E559}" srcOrd="0" destOrd="0" presId="urn:microsoft.com/office/officeart/2005/8/layout/hierarchy1"/>
    <dgm:cxn modelId="{B933364A-D375-473B-A154-37B73054241C}" type="presParOf" srcId="{0872E395-9052-45C4-8DC0-76AC34F7CDF9}" destId="{5D4883BC-5B60-4072-B037-AD4D450A604B}" srcOrd="1" destOrd="0" presId="urn:microsoft.com/office/officeart/2005/8/layout/hierarchy1"/>
    <dgm:cxn modelId="{4545D8F3-1114-43F7-89C9-8514A8D4CC30}" type="presParOf" srcId="{98CA9812-9796-4C51-9622-F1E221AA9B25}" destId="{C48482A8-AFEE-4844-B9C8-85B74D86BE6B}" srcOrd="1" destOrd="0" presId="urn:microsoft.com/office/officeart/2005/8/layout/hierarchy1"/>
    <dgm:cxn modelId="{786937FC-41B1-419B-9744-19C1BE664A1E}" type="presParOf" srcId="{58BDB539-05D7-4880-8D01-1860FD69F146}" destId="{DF4D4215-B608-4FA0-A36E-6143AD6A6E77}" srcOrd="2" destOrd="0" presId="urn:microsoft.com/office/officeart/2005/8/layout/hierarchy1"/>
    <dgm:cxn modelId="{92877F93-8788-4AE4-BA7D-8C6ADE1A7F81}" type="presParOf" srcId="{DF4D4215-B608-4FA0-A36E-6143AD6A6E77}" destId="{4A59F1A9-B531-4D87-BE52-6B0D43E5C346}" srcOrd="0" destOrd="0" presId="urn:microsoft.com/office/officeart/2005/8/layout/hierarchy1"/>
    <dgm:cxn modelId="{A89E7527-6A8A-45AC-850A-7167A9534459}" type="presParOf" srcId="{4A59F1A9-B531-4D87-BE52-6B0D43E5C346}" destId="{79C12F5A-1C07-4AF0-B74F-D9DB2D281568}" srcOrd="0" destOrd="0" presId="urn:microsoft.com/office/officeart/2005/8/layout/hierarchy1"/>
    <dgm:cxn modelId="{A39A24A1-2772-49DE-9545-058BCA3AB1E4}" type="presParOf" srcId="{4A59F1A9-B531-4D87-BE52-6B0D43E5C346}" destId="{179F52A5-2A31-445E-A555-59369B0C00F7}" srcOrd="1" destOrd="0" presId="urn:microsoft.com/office/officeart/2005/8/layout/hierarchy1"/>
    <dgm:cxn modelId="{9B10E196-FC40-4B8B-9506-D6A36EC6AE10}" type="presParOf" srcId="{DF4D4215-B608-4FA0-A36E-6143AD6A6E77}" destId="{9640167E-FE5E-4157-AF8D-998F97C8836E}" srcOrd="1" destOrd="0" presId="urn:microsoft.com/office/officeart/2005/8/layout/hierarchy1"/>
    <dgm:cxn modelId="{E83D6F61-8E5E-4AE2-AEFA-BBD469A1802D}" type="presParOf" srcId="{58BDB539-05D7-4880-8D01-1860FD69F146}" destId="{6FF53255-D449-40FE-934D-4EB62D81CFB6}" srcOrd="3" destOrd="0" presId="urn:microsoft.com/office/officeart/2005/8/layout/hierarchy1"/>
    <dgm:cxn modelId="{F4D6656B-ED6E-499F-B594-D2DE098C38B5}" type="presParOf" srcId="{6FF53255-D449-40FE-934D-4EB62D81CFB6}" destId="{B14C5FC6-36F6-4E5F-9F5D-78C5E978DE82}" srcOrd="0" destOrd="0" presId="urn:microsoft.com/office/officeart/2005/8/layout/hierarchy1"/>
    <dgm:cxn modelId="{C193ED70-39CD-42CD-9DD7-F0398E307DCE}" type="presParOf" srcId="{B14C5FC6-36F6-4E5F-9F5D-78C5E978DE82}" destId="{E3D84A47-BBC3-48BB-AC38-54BE6D108F5F}" srcOrd="0" destOrd="0" presId="urn:microsoft.com/office/officeart/2005/8/layout/hierarchy1"/>
    <dgm:cxn modelId="{75DB9C6E-EE08-4C59-8533-4080D265CC4A}" type="presParOf" srcId="{B14C5FC6-36F6-4E5F-9F5D-78C5E978DE82}" destId="{F7947E0E-8FF6-490C-950C-B51D588C7863}" srcOrd="1" destOrd="0" presId="urn:microsoft.com/office/officeart/2005/8/layout/hierarchy1"/>
    <dgm:cxn modelId="{F7833FFA-A45C-426C-9070-3E88A59A4D63}" type="presParOf" srcId="{6FF53255-D449-40FE-934D-4EB62D81CFB6}" destId="{F79863BD-799A-4627-95F4-E591356DB8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CFE6DB-FD86-4270-8628-38ACB294DA83}" type="doc">
      <dgm:prSet loTypeId="urn:microsoft.com/office/officeart/2005/8/layout/hierarchy1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CCDEC485-7C11-4F32-9902-CD351F9C6B34}">
      <dgm:prSet/>
      <dgm:spPr/>
      <dgm:t>
        <a:bodyPr/>
        <a:lstStyle/>
        <a:p>
          <a:r>
            <a:rPr lang="en-US"/>
            <a:t>Each item is an integer from 0 to 255</a:t>
          </a:r>
        </a:p>
      </dgm:t>
    </dgm:pt>
    <dgm:pt modelId="{000EE967-F4C6-45AB-99E7-830B58278EFD}" type="parTrans" cxnId="{62090846-D067-45F2-AB52-99B1A8B40584}">
      <dgm:prSet/>
      <dgm:spPr/>
      <dgm:t>
        <a:bodyPr/>
        <a:lstStyle/>
        <a:p>
          <a:endParaRPr lang="en-US"/>
        </a:p>
      </dgm:t>
    </dgm:pt>
    <dgm:pt modelId="{39EBE5A5-E5B4-4DF1-9748-714A93A2C555}" type="sibTrans" cxnId="{62090846-D067-45F2-AB52-99B1A8B40584}">
      <dgm:prSet/>
      <dgm:spPr/>
      <dgm:t>
        <a:bodyPr/>
        <a:lstStyle/>
        <a:p>
          <a:endParaRPr lang="en-US"/>
        </a:p>
      </dgm:t>
    </dgm:pt>
    <dgm:pt modelId="{8C28C36F-5C1E-4A63-9B9D-E8DD8E753264}">
      <dgm:prSet/>
      <dgm:spPr/>
      <dgm:t>
        <a:bodyPr/>
        <a:lstStyle/>
        <a:p>
          <a:r>
            <a:rPr lang="en-US"/>
            <a:t>Slice of binary sequence always produces binary sequence of same type</a:t>
          </a:r>
        </a:p>
      </dgm:t>
    </dgm:pt>
    <dgm:pt modelId="{C216F4D2-0292-4A1B-8A7F-2A864C834750}" type="parTrans" cxnId="{DA521EEE-9F9D-4DE1-8070-07C024D7C821}">
      <dgm:prSet/>
      <dgm:spPr/>
      <dgm:t>
        <a:bodyPr/>
        <a:lstStyle/>
        <a:p>
          <a:endParaRPr lang="en-US"/>
        </a:p>
      </dgm:t>
    </dgm:pt>
    <dgm:pt modelId="{6A2D886D-791D-423B-9118-C388950BD1FD}" type="sibTrans" cxnId="{DA521EEE-9F9D-4DE1-8070-07C024D7C821}">
      <dgm:prSet/>
      <dgm:spPr/>
      <dgm:t>
        <a:bodyPr/>
        <a:lstStyle/>
        <a:p>
          <a:endParaRPr lang="en-US"/>
        </a:p>
      </dgm:t>
    </dgm:pt>
    <dgm:pt modelId="{3665E012-26CD-45C9-900F-5E5F4E9DE45F}" type="pres">
      <dgm:prSet presAssocID="{E1CFE6DB-FD86-4270-8628-38ACB294DA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3FAE01-2F86-41A4-9AD2-C7D65EF311FD}" type="pres">
      <dgm:prSet presAssocID="{CCDEC485-7C11-4F32-9902-CD351F9C6B34}" presName="hierRoot1" presStyleCnt="0"/>
      <dgm:spPr/>
    </dgm:pt>
    <dgm:pt modelId="{E5E87D5F-F88A-4282-B40A-44CBDAE1952E}" type="pres">
      <dgm:prSet presAssocID="{CCDEC485-7C11-4F32-9902-CD351F9C6B34}" presName="composite" presStyleCnt="0"/>
      <dgm:spPr/>
    </dgm:pt>
    <dgm:pt modelId="{0110A8AD-BDDA-4417-90FC-E9A6623F2B4A}" type="pres">
      <dgm:prSet presAssocID="{CCDEC485-7C11-4F32-9902-CD351F9C6B34}" presName="background" presStyleLbl="node0" presStyleIdx="0" presStyleCnt="2"/>
      <dgm:spPr/>
    </dgm:pt>
    <dgm:pt modelId="{A3B40923-5CA8-4DA2-9AB5-24218452DC52}" type="pres">
      <dgm:prSet presAssocID="{CCDEC485-7C11-4F32-9902-CD351F9C6B34}" presName="text" presStyleLbl="fgAcc0" presStyleIdx="0" presStyleCnt="2">
        <dgm:presLayoutVars>
          <dgm:chPref val="3"/>
        </dgm:presLayoutVars>
      </dgm:prSet>
      <dgm:spPr/>
    </dgm:pt>
    <dgm:pt modelId="{7A4F578D-411A-4FC6-B3C1-BC8ED8B9C01F}" type="pres">
      <dgm:prSet presAssocID="{CCDEC485-7C11-4F32-9902-CD351F9C6B34}" presName="hierChild2" presStyleCnt="0"/>
      <dgm:spPr/>
    </dgm:pt>
    <dgm:pt modelId="{3622D056-5722-4567-8781-2F679A60A23A}" type="pres">
      <dgm:prSet presAssocID="{8C28C36F-5C1E-4A63-9B9D-E8DD8E753264}" presName="hierRoot1" presStyleCnt="0"/>
      <dgm:spPr/>
    </dgm:pt>
    <dgm:pt modelId="{0AAE3EA0-3160-4D31-BF31-972263B622A5}" type="pres">
      <dgm:prSet presAssocID="{8C28C36F-5C1E-4A63-9B9D-E8DD8E753264}" presName="composite" presStyleCnt="0"/>
      <dgm:spPr/>
    </dgm:pt>
    <dgm:pt modelId="{664A1DAC-2D16-4022-A512-36087011AFA9}" type="pres">
      <dgm:prSet presAssocID="{8C28C36F-5C1E-4A63-9B9D-E8DD8E753264}" presName="background" presStyleLbl="node0" presStyleIdx="1" presStyleCnt="2"/>
      <dgm:spPr/>
    </dgm:pt>
    <dgm:pt modelId="{8BBC84C9-A7D0-4F57-8C44-3D0FA76265C2}" type="pres">
      <dgm:prSet presAssocID="{8C28C36F-5C1E-4A63-9B9D-E8DD8E753264}" presName="text" presStyleLbl="fgAcc0" presStyleIdx="1" presStyleCnt="2">
        <dgm:presLayoutVars>
          <dgm:chPref val="3"/>
        </dgm:presLayoutVars>
      </dgm:prSet>
      <dgm:spPr/>
    </dgm:pt>
    <dgm:pt modelId="{8A06242C-26D9-4A54-A344-A3BAEEAAF17F}" type="pres">
      <dgm:prSet presAssocID="{8C28C36F-5C1E-4A63-9B9D-E8DD8E753264}" presName="hierChild2" presStyleCnt="0"/>
      <dgm:spPr/>
    </dgm:pt>
  </dgm:ptLst>
  <dgm:cxnLst>
    <dgm:cxn modelId="{82C2640B-755C-4A30-BF89-1DADB98291F9}" type="presOf" srcId="{CCDEC485-7C11-4F32-9902-CD351F9C6B34}" destId="{A3B40923-5CA8-4DA2-9AB5-24218452DC52}" srcOrd="0" destOrd="0" presId="urn:microsoft.com/office/officeart/2005/8/layout/hierarchy1"/>
    <dgm:cxn modelId="{62090846-D067-45F2-AB52-99B1A8B40584}" srcId="{E1CFE6DB-FD86-4270-8628-38ACB294DA83}" destId="{CCDEC485-7C11-4F32-9902-CD351F9C6B34}" srcOrd="0" destOrd="0" parTransId="{000EE967-F4C6-45AB-99E7-830B58278EFD}" sibTransId="{39EBE5A5-E5B4-4DF1-9748-714A93A2C555}"/>
    <dgm:cxn modelId="{F63173B6-96F5-4E42-B1C7-CD13F4361464}" type="presOf" srcId="{8C28C36F-5C1E-4A63-9B9D-E8DD8E753264}" destId="{8BBC84C9-A7D0-4F57-8C44-3D0FA76265C2}" srcOrd="0" destOrd="0" presId="urn:microsoft.com/office/officeart/2005/8/layout/hierarchy1"/>
    <dgm:cxn modelId="{D0D4A9DB-5310-44FE-993C-09BEBD901D1A}" type="presOf" srcId="{E1CFE6DB-FD86-4270-8628-38ACB294DA83}" destId="{3665E012-26CD-45C9-900F-5E5F4E9DE45F}" srcOrd="0" destOrd="0" presId="urn:microsoft.com/office/officeart/2005/8/layout/hierarchy1"/>
    <dgm:cxn modelId="{DA521EEE-9F9D-4DE1-8070-07C024D7C821}" srcId="{E1CFE6DB-FD86-4270-8628-38ACB294DA83}" destId="{8C28C36F-5C1E-4A63-9B9D-E8DD8E753264}" srcOrd="1" destOrd="0" parTransId="{C216F4D2-0292-4A1B-8A7F-2A864C834750}" sibTransId="{6A2D886D-791D-423B-9118-C388950BD1FD}"/>
    <dgm:cxn modelId="{04783CB9-50C2-4420-82B8-3C0314F8D98C}" type="presParOf" srcId="{3665E012-26CD-45C9-900F-5E5F4E9DE45F}" destId="{133FAE01-2F86-41A4-9AD2-C7D65EF311FD}" srcOrd="0" destOrd="0" presId="urn:microsoft.com/office/officeart/2005/8/layout/hierarchy1"/>
    <dgm:cxn modelId="{657DDAF6-2CC2-4AD0-A6C0-8600DEA1608F}" type="presParOf" srcId="{133FAE01-2F86-41A4-9AD2-C7D65EF311FD}" destId="{E5E87D5F-F88A-4282-B40A-44CBDAE1952E}" srcOrd="0" destOrd="0" presId="urn:microsoft.com/office/officeart/2005/8/layout/hierarchy1"/>
    <dgm:cxn modelId="{728F7660-29F2-47A1-9D70-776A7CB258AD}" type="presParOf" srcId="{E5E87D5F-F88A-4282-B40A-44CBDAE1952E}" destId="{0110A8AD-BDDA-4417-90FC-E9A6623F2B4A}" srcOrd="0" destOrd="0" presId="urn:microsoft.com/office/officeart/2005/8/layout/hierarchy1"/>
    <dgm:cxn modelId="{E457295B-20B8-480B-AA1A-93753FBFA289}" type="presParOf" srcId="{E5E87D5F-F88A-4282-B40A-44CBDAE1952E}" destId="{A3B40923-5CA8-4DA2-9AB5-24218452DC52}" srcOrd="1" destOrd="0" presId="urn:microsoft.com/office/officeart/2005/8/layout/hierarchy1"/>
    <dgm:cxn modelId="{BEB1EEEE-7B45-436F-8C66-CC33CB48AA60}" type="presParOf" srcId="{133FAE01-2F86-41A4-9AD2-C7D65EF311FD}" destId="{7A4F578D-411A-4FC6-B3C1-BC8ED8B9C01F}" srcOrd="1" destOrd="0" presId="urn:microsoft.com/office/officeart/2005/8/layout/hierarchy1"/>
    <dgm:cxn modelId="{27AB5E27-B4E7-4F8B-B26E-B8FA00193ABF}" type="presParOf" srcId="{3665E012-26CD-45C9-900F-5E5F4E9DE45F}" destId="{3622D056-5722-4567-8781-2F679A60A23A}" srcOrd="1" destOrd="0" presId="urn:microsoft.com/office/officeart/2005/8/layout/hierarchy1"/>
    <dgm:cxn modelId="{DD24FF7B-3F17-4DC2-B30E-7B8EFBE6A7EA}" type="presParOf" srcId="{3622D056-5722-4567-8781-2F679A60A23A}" destId="{0AAE3EA0-3160-4D31-BF31-972263B622A5}" srcOrd="0" destOrd="0" presId="urn:microsoft.com/office/officeart/2005/8/layout/hierarchy1"/>
    <dgm:cxn modelId="{84C6A1FB-B7BE-43A6-AE82-FD8B83A2582A}" type="presParOf" srcId="{0AAE3EA0-3160-4D31-BF31-972263B622A5}" destId="{664A1DAC-2D16-4022-A512-36087011AFA9}" srcOrd="0" destOrd="0" presId="urn:microsoft.com/office/officeart/2005/8/layout/hierarchy1"/>
    <dgm:cxn modelId="{865E03CE-B041-466A-B059-C004DAF59DB4}" type="presParOf" srcId="{0AAE3EA0-3160-4D31-BF31-972263B622A5}" destId="{8BBC84C9-A7D0-4F57-8C44-3D0FA76265C2}" srcOrd="1" destOrd="0" presId="urn:microsoft.com/office/officeart/2005/8/layout/hierarchy1"/>
    <dgm:cxn modelId="{467288EF-4569-4B54-B995-BCDD40401839}" type="presParOf" srcId="{3622D056-5722-4567-8781-2F679A60A23A}" destId="{8A06242C-26D9-4A54-A344-A3BAEEAAF17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301BD-C4A0-495B-A49F-BD8FD458FFE9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5E944-3BA7-4A2F-8642-64E618329273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Byte sequences: cryptic machine core dumps</a:t>
          </a:r>
        </a:p>
      </dsp:txBody>
      <dsp:txXfrm>
        <a:off x="288396" y="1634282"/>
        <a:ext cx="2117829" cy="1314957"/>
      </dsp:txXfrm>
    </dsp:sp>
    <dsp:sp modelId="{440714CE-E4E8-43E2-B818-F93A1782E559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883BC-5B60-4072-B037-AD4D450A604B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Unicode </a:t>
          </a:r>
          <a:r>
            <a:rPr lang="en-US" sz="1800" kern="1200" dirty="0" err="1"/>
            <a:t>str</a:t>
          </a:r>
          <a:r>
            <a:rPr lang="en-US" sz="1800" kern="1200" dirty="0"/>
            <a:t> objects: “human” text</a:t>
          </a:r>
        </a:p>
      </dsp:txBody>
      <dsp:txXfrm>
        <a:off x="2976857" y="1634282"/>
        <a:ext cx="2117829" cy="1314957"/>
      </dsp:txXfrm>
    </dsp:sp>
    <dsp:sp modelId="{79C12F5A-1C07-4AF0-B74F-D9DB2D281568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F52A5-2A31-445E-A555-59369B0C00F7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Decode bytes to </a:t>
          </a:r>
          <a:r>
            <a:rPr lang="en-US" sz="1800" kern="1200" dirty="0" err="1"/>
            <a:t>str</a:t>
          </a:r>
          <a:r>
            <a:rPr lang="en-US" sz="1800" kern="1200" dirty="0"/>
            <a:t> for human-readable text</a:t>
          </a:r>
        </a:p>
      </dsp:txBody>
      <dsp:txXfrm>
        <a:off x="5665318" y="1634282"/>
        <a:ext cx="2117829" cy="1314957"/>
      </dsp:txXfrm>
    </dsp:sp>
    <dsp:sp modelId="{E3D84A47-BBC3-48BB-AC38-54BE6D108F5F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47E0E-8FF6-490C-950C-B51D588C7863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 </a:t>
          </a:r>
          <a:r>
            <a:rPr lang="en-US" sz="1800" kern="1200" dirty="0" err="1"/>
            <a:t>str</a:t>
          </a:r>
          <a:r>
            <a:rPr lang="en-US" sz="1800" kern="1200" dirty="0"/>
            <a:t> to bytes for  storage/transmission</a:t>
          </a:r>
        </a:p>
      </dsp:txBody>
      <dsp:txXfrm>
        <a:off x="8353779" y="1634282"/>
        <a:ext cx="2117829" cy="1314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0A8AD-BDDA-4417-90FC-E9A6623F2B4A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40923-5CA8-4DA2-9AB5-24218452DC52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Each item is an integer from 0 to 255</a:t>
          </a:r>
        </a:p>
      </dsp:txBody>
      <dsp:txXfrm>
        <a:off x="585701" y="1066737"/>
        <a:ext cx="4337991" cy="2693452"/>
      </dsp:txXfrm>
    </dsp:sp>
    <dsp:sp modelId="{664A1DAC-2D16-4022-A512-36087011AFA9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84C9-A7D0-4F57-8C44-3D0FA76265C2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Slice of binary sequence always produces binary sequence of same type</a:t>
          </a:r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014D5-D318-4F4D-B153-2AA72A643F80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FFB25-D626-425C-87D7-A19AFF8D5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5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hexadecimal: describes base-16 number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 system containing 16 sequential numbers as base units (including 0) before adding new position for next number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0-9 then use letters A-F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1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UnicodeEncodeError</a:t>
            </a:r>
            <a:r>
              <a:rPr lang="en-US" dirty="0"/>
              <a:t> when converting text to bytes if a character is not defined in target encoding</a:t>
            </a:r>
          </a:p>
          <a:p>
            <a:endParaRPr lang="en-US" dirty="0"/>
          </a:p>
          <a:p>
            <a:r>
              <a:rPr lang="en-US" dirty="0"/>
              <a:t>Example of behavior of error handlers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utf</a:t>
            </a:r>
            <a:r>
              <a:rPr lang="en-US" dirty="0"/>
              <a:t>_? encodings handle any </a:t>
            </a:r>
            <a:r>
              <a:rPr lang="en-US" dirty="0" err="1"/>
              <a:t>str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iso8859_1 also works for ‘Sao Paulo’ </a:t>
            </a:r>
            <a:r>
              <a:rPr lang="en-US" dirty="0" err="1"/>
              <a:t>str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‘cp437’ can’t encode the ‘a’ with tilde. The default error handler –’strict’- raises </a:t>
            </a:r>
            <a:r>
              <a:rPr lang="en-US" dirty="0" err="1"/>
              <a:t>UnicodeEncodeError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error=‘ignore’ silently skips characters that can’t be encoded (very bad idea)</a:t>
            </a:r>
          </a:p>
          <a:p>
            <a:pPr marL="228600" indent="-228600">
              <a:buAutoNum type="arabicPeriod"/>
            </a:pPr>
            <a:r>
              <a:rPr lang="en-US" dirty="0"/>
              <a:t>When encoding, error=‘replace’ substitutes unencodable characters with ‘?’; data is lost, but users will know something is amiss</a:t>
            </a:r>
          </a:p>
          <a:p>
            <a:pPr marL="228600" indent="-228600">
              <a:buAutoNum type="arabicPeriod"/>
            </a:pPr>
            <a:r>
              <a:rPr lang="en-US" dirty="0"/>
              <a:t>‘</a:t>
            </a:r>
            <a:r>
              <a:rPr lang="en-US" dirty="0" err="1"/>
              <a:t>xmlcharrefreplace</a:t>
            </a:r>
            <a:r>
              <a:rPr lang="en-US" dirty="0"/>
              <a:t>’ replaces unencodable characters with an XML entity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These bytes are the characters for Montreal encoded as latin1; ‘\xe9’ is the byte for “e”</a:t>
            </a:r>
          </a:p>
          <a:p>
            <a:pPr marL="228600" indent="-228600">
              <a:buAutoNum type="arabicPeriod"/>
            </a:pPr>
            <a:r>
              <a:rPr lang="en-US" dirty="0"/>
              <a:t>Decoding with ‘cp1252’ (Windows 1252) works because it is a proper superset of latin1</a:t>
            </a:r>
          </a:p>
          <a:p>
            <a:pPr marL="228600" indent="-228600">
              <a:buAutoNum type="arabicPeriod"/>
            </a:pPr>
            <a:r>
              <a:rPr lang="en-US" dirty="0"/>
              <a:t>ISO-8859-7 is intended for Greek so the ‘\xe9’ byte is misinterpreted, and no error is issued</a:t>
            </a:r>
          </a:p>
          <a:p>
            <a:pPr marL="228600" indent="-228600">
              <a:buAutoNum type="arabicPeriod"/>
            </a:pPr>
            <a:r>
              <a:rPr lang="en-US" dirty="0"/>
              <a:t>KOI8-R is for Russian. Now ‘\xe9’ stands for the Cyrillic letter “N”</a:t>
            </a:r>
          </a:p>
          <a:p>
            <a:pPr marL="228600" indent="-228600">
              <a:buAutoNum type="arabicPeriod"/>
            </a:pPr>
            <a:r>
              <a:rPr lang="en-US" dirty="0"/>
              <a:t>The ‘utf_8’ codec detects that octets is not valid UTF-8 and raises </a:t>
            </a:r>
            <a:r>
              <a:rPr lang="en-US" dirty="0" err="1"/>
              <a:t>UnicodeDecodeError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Using ‘replace’ error handling, the \xe9 is replaced by “?”, the official Unicode replacement character intended to represent unknown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4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bytes should be decoded to </a:t>
            </a:r>
            <a:r>
              <a:rPr lang="en-US" dirty="0" err="1"/>
              <a:t>str</a:t>
            </a:r>
            <a:r>
              <a:rPr lang="en-US" dirty="0"/>
              <a:t> as early as possible on input (i.e. opening a file for reading)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“meat” of sandwich is text handling done exclusively on </a:t>
            </a:r>
            <a:r>
              <a:rPr lang="en-US" dirty="0" err="1"/>
              <a:t>str</a:t>
            </a:r>
            <a:r>
              <a:rPr lang="en-US" dirty="0"/>
              <a:t> objects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never decode/encode in the middle of other processing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output – </a:t>
            </a:r>
            <a:r>
              <a:rPr lang="en-US" dirty="0" err="1"/>
              <a:t>str</a:t>
            </a:r>
            <a:r>
              <a:rPr lang="en-US" dirty="0"/>
              <a:t> are encoded to bytes as late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BAM files</a:t>
            </a:r>
          </a:p>
          <a:p>
            <a:pPr marL="228600" indent="-228600">
              <a:buAutoNum type="arabicPeriod"/>
            </a:pPr>
            <a:r>
              <a:rPr lang="en-US" dirty="0"/>
              <a:t>To some extent, yes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store big data, computer can only store and work with bits</a:t>
            </a:r>
          </a:p>
          <a:p>
            <a:pPr marL="171450" indent="-171450">
              <a:buFontTx/>
              <a:buChar char="-"/>
            </a:pPr>
            <a:r>
              <a:rPr lang="en-US" dirty="0"/>
              <a:t>bits can only have 2 values: yes or no, true or false, 1 or 0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speed of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converting code points to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encoding is straightforward but has problems:</a:t>
            </a:r>
          </a:p>
          <a:p>
            <a:pPr marL="228600" indent="-228600">
              <a:buAutoNum type="arabicPeriod"/>
            </a:pPr>
            <a:r>
              <a:rPr lang="en-US" dirty="0"/>
              <a:t>Not portable, different processors order bytes differently</a:t>
            </a:r>
          </a:p>
          <a:p>
            <a:pPr marL="228600" indent="-228600">
              <a:buAutoNum type="arabicPeriod"/>
            </a:pPr>
            <a:r>
              <a:rPr lang="en-US" dirty="0"/>
              <a:t>Wasteful of space</a:t>
            </a:r>
          </a:p>
          <a:p>
            <a:pPr marL="228600" indent="-228600">
              <a:buAutoNum type="arabicPeriod"/>
            </a:pPr>
            <a:r>
              <a:rPr lang="en-US" dirty="0"/>
              <a:t>Not compatible with existing C functions (i.e. </a:t>
            </a:r>
            <a:r>
              <a:rPr lang="en-US" dirty="0" err="1"/>
              <a:t>strlen</a:t>
            </a:r>
            <a:r>
              <a:rPr lang="en-US" dirty="0"/>
              <a:t>())</a:t>
            </a:r>
          </a:p>
          <a:p>
            <a:pPr marL="228600" indent="-228600">
              <a:buAutoNum type="arabicPeriod"/>
            </a:pPr>
            <a:r>
              <a:rPr lang="en-US" dirty="0"/>
              <a:t>Many internet standards are defined in terms of textual data, can’t handle content with embedded zero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9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str</a:t>
            </a:r>
            <a:r>
              <a:rPr lang="en-US" dirty="0"/>
              <a:t> ‘cafe’ has four Unicode characters</a:t>
            </a:r>
          </a:p>
          <a:p>
            <a:pPr marL="228600" indent="-228600">
              <a:buAutoNum type="arabicPeriod"/>
            </a:pPr>
            <a:r>
              <a:rPr lang="en-US" dirty="0"/>
              <a:t>Encode </a:t>
            </a:r>
            <a:r>
              <a:rPr lang="en-US" dirty="0" err="1"/>
              <a:t>str</a:t>
            </a:r>
            <a:r>
              <a:rPr lang="en-US" dirty="0"/>
              <a:t> to bytes using UTF-8 encoding</a:t>
            </a:r>
          </a:p>
          <a:p>
            <a:pPr marL="228600" indent="-228600">
              <a:buAutoNum type="arabicPeriod"/>
            </a:pPr>
            <a:r>
              <a:rPr lang="en-US" dirty="0"/>
              <a:t>bytes literals start with a b prefix</a:t>
            </a:r>
          </a:p>
          <a:p>
            <a:pPr marL="228600" indent="-228600">
              <a:buAutoNum type="arabicPeriod"/>
            </a:pPr>
            <a:r>
              <a:rPr lang="en-US" dirty="0"/>
              <a:t>bytes b has five bytes (code point for “e” is encoded as two bytes in UTF-8</a:t>
            </a:r>
          </a:p>
          <a:p>
            <a:pPr marL="228600" indent="-228600">
              <a:buAutoNum type="arabicPeriod"/>
            </a:pPr>
            <a:r>
              <a:rPr lang="en-US" dirty="0"/>
              <a:t>Decode bytes to </a:t>
            </a:r>
            <a:r>
              <a:rPr lang="en-US" dirty="0" err="1"/>
              <a:t>str</a:t>
            </a:r>
            <a:r>
              <a:rPr lang="en-US" dirty="0"/>
              <a:t> using UTF-8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6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bytes can be built from a </a:t>
            </a:r>
            <a:r>
              <a:rPr lang="en-US" dirty="0" err="1"/>
              <a:t>str</a:t>
            </a:r>
            <a:r>
              <a:rPr lang="en-US" dirty="0"/>
              <a:t>, given an encoding</a:t>
            </a:r>
          </a:p>
          <a:p>
            <a:pPr marL="228600" indent="-228600">
              <a:buAutoNum type="arabicPeriod"/>
            </a:pPr>
            <a:r>
              <a:rPr lang="en-US" dirty="0"/>
              <a:t>Each item is an integer in range(256)</a:t>
            </a:r>
          </a:p>
          <a:p>
            <a:pPr marL="228600" indent="-228600">
              <a:buAutoNum type="arabicPeriod"/>
            </a:pPr>
            <a:r>
              <a:rPr lang="en-US" dirty="0"/>
              <a:t>Slices of bytes are also bytes – even slices of a single byte</a:t>
            </a:r>
          </a:p>
          <a:p>
            <a:pPr marL="228600" indent="-228600">
              <a:buAutoNum type="arabicPeriod"/>
            </a:pPr>
            <a:r>
              <a:rPr lang="en-US" dirty="0"/>
              <a:t>There is no literal syntax for </a:t>
            </a:r>
            <a:r>
              <a:rPr lang="en-US" dirty="0" err="1"/>
              <a:t>bytearray</a:t>
            </a:r>
            <a:r>
              <a:rPr lang="en-US" dirty="0"/>
              <a:t>: they are shown as </a:t>
            </a:r>
            <a:r>
              <a:rPr lang="en-US" dirty="0" err="1"/>
              <a:t>bytearray</a:t>
            </a:r>
            <a:r>
              <a:rPr lang="en-US" dirty="0"/>
              <a:t>() with a bytes literal as argument</a:t>
            </a:r>
          </a:p>
          <a:p>
            <a:pPr marL="228600" indent="-228600">
              <a:buAutoNum type="arabicPeriod"/>
            </a:pPr>
            <a:r>
              <a:rPr lang="en-US" dirty="0"/>
              <a:t>A slice of </a:t>
            </a:r>
            <a:r>
              <a:rPr lang="en-US" dirty="0" err="1"/>
              <a:t>bytearray</a:t>
            </a:r>
            <a:r>
              <a:rPr lang="en-US" dirty="0"/>
              <a:t> is also a </a:t>
            </a:r>
            <a:r>
              <a:rPr lang="en-US" dirty="0" err="1"/>
              <a:t>bytearray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Supports every </a:t>
            </a:r>
            <a:r>
              <a:rPr lang="en-US" dirty="0" err="1"/>
              <a:t>str</a:t>
            </a:r>
            <a:r>
              <a:rPr lang="en-US" dirty="0"/>
              <a:t> method with a few exceptions</a:t>
            </a:r>
          </a:p>
          <a:p>
            <a:endParaRPr lang="en-US" dirty="0"/>
          </a:p>
          <a:p>
            <a:r>
              <a:rPr lang="en-US" dirty="0"/>
              <a:t>Can use these methods with binary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6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struct format: &lt;little-endian; 3s3s two sequences of 3 bytes; HH two 16-bit integers</a:t>
            </a: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memoryview</a:t>
            </a:r>
            <a:r>
              <a:rPr lang="en-US" dirty="0"/>
              <a:t> from file contents in memory</a:t>
            </a:r>
          </a:p>
          <a:p>
            <a:pPr marL="228600" indent="-228600">
              <a:buAutoNum type="arabicPeriod"/>
            </a:pPr>
            <a:r>
              <a:rPr lang="en-US" dirty="0"/>
              <a:t>then another </a:t>
            </a:r>
            <a:r>
              <a:rPr lang="en-US" dirty="0" err="1"/>
              <a:t>memoryview</a:t>
            </a:r>
            <a:r>
              <a:rPr lang="en-US" dirty="0"/>
              <a:t> by slicing the first one, no bytes are copied here</a:t>
            </a:r>
          </a:p>
          <a:p>
            <a:pPr marL="228600" indent="-228600">
              <a:buAutoNum type="arabicPeriod"/>
            </a:pPr>
            <a:r>
              <a:rPr lang="en-US" dirty="0"/>
              <a:t>convert to bytes for display only; 10 bytes are copied here</a:t>
            </a:r>
          </a:p>
          <a:p>
            <a:pPr marL="228600" indent="-228600">
              <a:buAutoNum type="arabicPeriod"/>
            </a:pPr>
            <a:r>
              <a:rPr lang="en-US" dirty="0"/>
              <a:t>Unpack </a:t>
            </a:r>
            <a:r>
              <a:rPr lang="en-US" dirty="0" err="1"/>
              <a:t>memoryview</a:t>
            </a:r>
            <a:r>
              <a:rPr lang="en-US" dirty="0"/>
              <a:t> into tuple of: type, version, width, and height</a:t>
            </a:r>
          </a:p>
          <a:p>
            <a:pPr marL="228600" indent="-228600">
              <a:buAutoNum type="arabicPeriod"/>
            </a:pPr>
            <a:r>
              <a:rPr lang="en-US" dirty="0"/>
              <a:t>Delete references to release the memory associated with the </a:t>
            </a:r>
            <a:r>
              <a:rPr lang="en-US" dirty="0" err="1"/>
              <a:t>memoryview</a:t>
            </a:r>
            <a:r>
              <a:rPr lang="en-US" dirty="0"/>
              <a:t>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9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specify encoding argument in functions like open(), </a:t>
            </a:r>
            <a:r>
              <a:rPr lang="en-US" dirty="0" err="1"/>
              <a:t>str.encode</a:t>
            </a:r>
            <a:r>
              <a:rPr lang="en-US" dirty="0"/>
              <a:t>(), </a:t>
            </a:r>
            <a:r>
              <a:rPr lang="en-US" dirty="0" err="1"/>
              <a:t>bytes.decode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Ex 4-5: shows same text encoded as three different byte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have so many different encodings?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encodings cannot represent every Unicode character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Ex. ascii and gb2312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FFB25-D626-425C-87D7-A19AFF8D5D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FC53-0AF9-47BE-B91C-380525690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B8422-6E2E-4A22-87D1-5D0809CC0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90DC-81EB-4D8F-B848-297B79E0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80A0B-9F49-4266-BE8E-CA23D362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C1B25-4DF6-4CA4-A499-24B3A3BF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2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8A73-65A0-45DC-88F7-4D1117D8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5D302-70B8-4614-9D50-C692C0DC9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61FBC-A8FA-4500-8CA7-6CAEF4B3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99A4-9634-4CE5-96EB-28AE3B0E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3CD5-EA6F-4F30-828E-452F1D04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7447D-8EF0-44DE-88E9-C66272465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9BB31-CC57-4DCC-A5FD-2602B4E83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A993A-2970-4E1B-BC17-BFE3E8F1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577A-7620-4255-AC0E-F75AA975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496D1-848B-45A6-8912-EC455831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88C8-03A4-4B59-A5DC-A06E34DA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830E-F9FC-4B54-8953-3307A240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B979-F8B2-41C3-84B8-6638A3A8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84CE-489D-4416-AC95-455AB70E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99183-BB9A-4204-A51F-078F8873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6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9CDD-5F1A-47A5-A406-80B8AFA8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B2BFF-CBCA-438A-91ED-1D1DEF600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661EF-682C-4D84-9D3C-F7897C5E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A7BA1-93DF-402C-A8F1-5C1CE8B4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EA003-3771-4B24-BEC4-531FBAC1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11ED-E318-4DF5-8CAE-A10F1226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BC0A-D78B-4D54-B953-94EF53349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282A6-D949-414E-AC63-E7AFF8892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F6358-6266-4C42-9BA5-6769992C9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FD516-5833-4B0D-8C90-92E0A6E9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FBC6-4A1E-495A-A593-C8B535A3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9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FAD8-14C6-405F-988C-02559FF7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AAC47-3C7C-4804-ABA8-E72C4395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0C6D6-BFD2-45CC-9B8A-258B5DB39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68389-2547-47D3-A3CE-D3CD8BF62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FC46F-AB68-496C-A402-8C20A434F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33EE8-6FDA-4F1E-9BED-50EAE6D24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1258C1-A65D-491F-898B-22FF43BE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D0AE1-4E71-475C-AE24-00C71CD0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0AF4-D1A3-447F-900A-A8974AD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9067E-2CB8-496C-95C4-38EBBD9D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D73E2-5E80-4E38-A6C7-77316844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FD5D1-CF97-44B6-B181-9235E85E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0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9CDCD-8D6B-42BD-99D8-E47535C9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FC293-F50A-4E5E-A3DC-BBC86988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01FF4-69AE-4CFB-A8F7-BAD0784E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ACB4-E8C9-49B2-A8D2-E5881A72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AF73-EE4D-4D95-A67D-68D56267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286F6-C95D-49F4-A904-0938046E5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AAE71-6A43-48F4-9FE5-45846E74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22F08-45C5-47DC-B133-01CD711B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DE54A-3686-4F48-91D4-7A90AA0D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F92F-8EBE-4266-BD00-C6C18313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CB30D-AF2C-4F2A-BC48-D2E5CBDCF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D04EF-7569-46BB-9C65-E71D42127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9E460-0821-4FCE-808E-D9655807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A3830-57ED-471D-B0E7-D414BA42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8A151-D436-4A70-BC86-3580B678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5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D5B21-919A-4197-A4BE-8CB1FAC7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19DB5-AC6C-42AE-BA66-E6F1753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17A0E-5FB2-4053-A71F-02D867D0C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AB415-8FDC-4C8C-87AC-D4A53FA115E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A687A-3373-4379-8752-6D5BC1574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A90A0-4523-46B7-BB8F-FE546BDF5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4CD9D-8A49-408C-B63A-2FD14B37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kunststube.net/encodin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F0CE1-6682-4512-8E1C-A070F69E9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i="1" dirty="0">
                <a:latin typeface="Helvetica  "/>
                <a:cs typeface="Arial" panose="020B0604020202020204" pitchFamily="34" charset="0"/>
              </a:rPr>
              <a:t>Fluent Python</a:t>
            </a:r>
            <a:br>
              <a:rPr lang="en-US" sz="5400" dirty="0">
                <a:latin typeface="Helvetica  "/>
                <a:cs typeface="Arial" panose="020B0604020202020204" pitchFamily="34" charset="0"/>
              </a:rPr>
            </a:br>
            <a:r>
              <a:rPr lang="en-US" sz="5400" dirty="0">
                <a:latin typeface="Helvetica  "/>
                <a:cs typeface="Arial" panose="020B0604020202020204" pitchFamily="34" charset="0"/>
              </a:rPr>
              <a:t>Chapter 4: </a:t>
            </a:r>
            <a:br>
              <a:rPr lang="en-US" sz="5400" dirty="0">
                <a:latin typeface="Helvetica  "/>
                <a:cs typeface="Arial" panose="020B0604020202020204" pitchFamily="34" charset="0"/>
              </a:rPr>
            </a:br>
            <a:r>
              <a:rPr lang="en-US" sz="5400" dirty="0">
                <a:latin typeface="Helvetica  "/>
                <a:cs typeface="Arial" panose="020B0604020202020204" pitchFamily="34" charset="0"/>
              </a:rPr>
              <a:t>Text vs Bytes</a:t>
            </a:r>
            <a:endParaRPr lang="en-US" sz="5400" i="1" dirty="0">
              <a:latin typeface="Helvetica  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353A5-D0D4-4483-9C45-1EDDF1B55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Helvetica  "/>
              </a:rPr>
              <a:t>Chaochih Liu</a:t>
            </a:r>
          </a:p>
        </p:txBody>
      </p:sp>
    </p:spTree>
    <p:extLst>
      <p:ext uri="{BB962C8B-B14F-4D97-AF65-F5344CB8AC3E}">
        <p14:creationId xmlns:p14="http://schemas.microsoft.com/office/powerpoint/2010/main" val="216463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FD1953D-C7CA-46CA-93DC-1DBF145A04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E10D38-0BE1-487A-9249-977AFA4BE0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46169" y="481264"/>
            <a:ext cx="2212848" cy="28673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01E780-018A-4FDE-88D0-70A8CA27FA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1051" y="3509435"/>
            <a:ext cx="2212848" cy="28570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4A263C-0EE8-4268-A7EB-106E317322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677" y="485775"/>
            <a:ext cx="2203222" cy="28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CC673C-4A24-4FEB-B0A6-4836B4BAEF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561" y="3511487"/>
            <a:ext cx="2783884" cy="2855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1687A6-FCCD-49CB-99E4-129D90A6AAB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8782" y="1701532"/>
            <a:ext cx="457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mage.freepik.com/free-icon/g-clef-musical-note_318-42790.jpg">
            <a:extLst>
              <a:ext uri="{FF2B5EF4-FFF2-40B4-BE49-F238E27FC236}">
                <a16:creationId xmlns:a16="http://schemas.microsoft.com/office/drawing/2014/main" id="{BCB335CD-5D25-44B1-B6AA-9D59B6F4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635" y="3708105"/>
            <a:ext cx="2459736" cy="24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uro sign">
            <a:extLst>
              <a:ext uri="{FF2B5EF4-FFF2-40B4-BE49-F238E27FC236}">
                <a16:creationId xmlns:a16="http://schemas.microsoft.com/office/drawing/2014/main" id="{09552D66-9468-4CB2-A977-7C34DE42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43" y="659139"/>
            <a:ext cx="1883664" cy="25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FE3B2-C09F-4854-A74E-C47BC601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Helvetica  "/>
              </a:rPr>
              <a:t>Code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385A-06A2-4C54-A7C4-3C59B584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4981734" cy="4312994"/>
          </a:xfrm>
        </p:spPr>
        <p:txBody>
          <a:bodyPr>
            <a:normAutofit/>
          </a:bodyPr>
          <a:lstStyle/>
          <a:p>
            <a:r>
              <a:rPr lang="en-US" sz="2000">
                <a:latin typeface="Helvetica  "/>
              </a:rPr>
              <a:t>Identity of a character</a:t>
            </a:r>
          </a:p>
          <a:p>
            <a:r>
              <a:rPr lang="en-US" sz="2000">
                <a:latin typeface="Helvetica  "/>
              </a:rPr>
              <a:t>Numbers from 0 through 1,114,111 decimal</a:t>
            </a:r>
          </a:p>
          <a:p>
            <a:r>
              <a:rPr lang="en-US" sz="2000">
                <a:latin typeface="Helvetica  "/>
              </a:rPr>
              <a:t>Shown as 4 to 6 hexadecimal digits with “U+” prefix</a:t>
            </a:r>
          </a:p>
          <a:p>
            <a:endParaRPr lang="en-US" sz="2000">
              <a:latin typeface="Helvetica  "/>
            </a:endParaRPr>
          </a:p>
          <a:p>
            <a:r>
              <a:rPr lang="en-US" sz="2000">
                <a:latin typeface="Helvetica  "/>
              </a:rPr>
              <a:t>Examples</a:t>
            </a:r>
          </a:p>
          <a:p>
            <a:pPr lvl="1"/>
            <a:r>
              <a:rPr lang="en-US" sz="2000">
                <a:latin typeface="Helvetica  "/>
              </a:rPr>
              <a:t>Code point for A: </a:t>
            </a:r>
            <a:r>
              <a:rPr lang="en-US" sz="2000">
                <a:latin typeface="Consolas" panose="020B0609020204030204" pitchFamily="49" charset="0"/>
              </a:rPr>
              <a:t>U+0041</a:t>
            </a:r>
          </a:p>
          <a:p>
            <a:pPr lvl="1"/>
            <a:r>
              <a:rPr lang="en-US" sz="2000">
                <a:latin typeface="Helvetica  "/>
              </a:rPr>
              <a:t>Code point for Euro sign: </a:t>
            </a:r>
            <a:r>
              <a:rPr lang="en-US" sz="2000">
                <a:latin typeface="Consolas" panose="020B0609020204030204" pitchFamily="49" charset="0"/>
              </a:rPr>
              <a:t>U+20AC</a:t>
            </a:r>
          </a:p>
          <a:p>
            <a:pPr lvl="1"/>
            <a:r>
              <a:rPr lang="en-US" sz="2000">
                <a:latin typeface="Helvetica  "/>
              </a:rPr>
              <a:t>Code point for G clef: </a:t>
            </a:r>
            <a:r>
              <a:rPr lang="en-US" sz="2000">
                <a:latin typeface="Consolas" panose="020B0609020204030204" pitchFamily="49" charset="0"/>
              </a:rPr>
              <a:t>U+1D11E</a:t>
            </a:r>
          </a:p>
        </p:txBody>
      </p:sp>
    </p:spTree>
    <p:extLst>
      <p:ext uri="{BB962C8B-B14F-4D97-AF65-F5344CB8AC3E}">
        <p14:creationId xmlns:p14="http://schemas.microsoft.com/office/powerpoint/2010/main" val="51891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F0D-03CA-47BC-9CCA-F5FD668D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 "/>
              </a:rPr>
              <a:t>Python and Unicode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68DB-8AA5-4604-BD5B-0BB1790D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 "/>
              </a:rPr>
              <a:t>Python 3.4 – standard used is Unicode 6.3</a:t>
            </a:r>
          </a:p>
          <a:p>
            <a:endParaRPr lang="en-US" dirty="0">
              <a:latin typeface="Helvetica  "/>
            </a:endParaRPr>
          </a:p>
          <a:p>
            <a:r>
              <a:rPr lang="en-US" dirty="0">
                <a:latin typeface="Helvetica  "/>
              </a:rPr>
              <a:t>Python 3</a:t>
            </a:r>
          </a:p>
          <a:p>
            <a:pPr lvl="1"/>
            <a:r>
              <a:rPr lang="en-US" dirty="0">
                <a:latin typeface="Helvetica  "/>
              </a:rPr>
              <a:t>Get Unicode characters from items in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>
              <a:latin typeface="Helvetica  "/>
            </a:endParaRPr>
          </a:p>
          <a:p>
            <a:r>
              <a:rPr lang="en-US" dirty="0">
                <a:latin typeface="Helvetica  "/>
              </a:rPr>
              <a:t>Python 2</a:t>
            </a:r>
          </a:p>
          <a:p>
            <a:pPr lvl="1"/>
            <a:r>
              <a:rPr lang="en-US" dirty="0">
                <a:latin typeface="Helvetica  "/>
              </a:rPr>
              <a:t>Get Unicode characters from items of a Unicode object</a:t>
            </a:r>
          </a:p>
          <a:p>
            <a:pPr lvl="1"/>
            <a:r>
              <a:rPr lang="en-US" dirty="0">
                <a:latin typeface="Helvetica  "/>
              </a:rPr>
              <a:t>Get raw bytes from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5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bytes that represent a character depend on the </a:t>
            </a:r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encoding</a:t>
            </a: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used</a:t>
            </a:r>
          </a:p>
        </p:txBody>
      </p:sp>
    </p:spTree>
    <p:extLst>
      <p:ext uri="{BB962C8B-B14F-4D97-AF65-F5344CB8AC3E}">
        <p14:creationId xmlns:p14="http://schemas.microsoft.com/office/powerpoint/2010/main" val="309286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Encodings</a:t>
            </a:r>
          </a:p>
        </p:txBody>
      </p:sp>
    </p:spTree>
    <p:extLst>
      <p:ext uri="{BB962C8B-B14F-4D97-AF65-F5344CB8AC3E}">
        <p14:creationId xmlns:p14="http://schemas.microsoft.com/office/powerpoint/2010/main" val="165509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72B3-1AF1-4BCF-A681-61905348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0373-2FDC-4289-88EF-F59F20657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converting Unicode string into sequence of bytes</a:t>
            </a:r>
          </a:p>
          <a:p>
            <a:endParaRPr lang="en-US" dirty="0"/>
          </a:p>
          <a:p>
            <a:r>
              <a:rPr lang="en-US" dirty="0"/>
              <a:t>Example: Array of 32-bit integers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A395B-8ABD-4E45-8AA2-28093159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8" y="4215367"/>
            <a:ext cx="10455563" cy="100500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D350FA-3BBF-43AE-ACCF-F49929F2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https://docs.python.org/3/howto/unicode.html</a:t>
            </a:r>
          </a:p>
        </p:txBody>
      </p:sp>
    </p:spTree>
    <p:extLst>
      <p:ext uri="{BB962C8B-B14F-4D97-AF65-F5344CB8AC3E}">
        <p14:creationId xmlns:p14="http://schemas.microsoft.com/office/powerpoint/2010/main" val="20408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EB36-DF31-489C-A407-06AFDC08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Commonly Used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1E0BD-1361-4CD2-92AA-E35B3CCD4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UTF-8</a:t>
            </a:r>
          </a:p>
          <a:p>
            <a:pPr lvl="1"/>
            <a:r>
              <a:rPr lang="en-US" dirty="0"/>
              <a:t>UTF means Unicode Transformation Format</a:t>
            </a:r>
          </a:p>
          <a:p>
            <a:pPr lvl="1"/>
            <a:r>
              <a:rPr lang="en-US" dirty="0"/>
              <a:t>8 means 8-bit numbers are used</a:t>
            </a:r>
          </a:p>
          <a:p>
            <a:pPr lvl="1"/>
            <a:endParaRPr lang="en-US" dirty="0"/>
          </a:p>
          <a:p>
            <a:r>
              <a:rPr lang="en-US" dirty="0"/>
              <a:t>UTF-8 Rules</a:t>
            </a:r>
          </a:p>
          <a:p>
            <a:pPr lvl="1"/>
            <a:r>
              <a:rPr lang="en-US" dirty="0"/>
              <a:t>If code point is &lt; 128, represent by corresponding byte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code point is &gt;= 128, turn into a sequence of two, three, or four bytes</a:t>
            </a:r>
          </a:p>
          <a:p>
            <a:pPr lvl="2"/>
            <a:r>
              <a:rPr lang="en-US" dirty="0"/>
              <a:t>Each byte is between 128 and 255</a:t>
            </a:r>
          </a:p>
        </p:txBody>
      </p:sp>
    </p:spTree>
    <p:extLst>
      <p:ext uri="{BB962C8B-B14F-4D97-AF65-F5344CB8AC3E}">
        <p14:creationId xmlns:p14="http://schemas.microsoft.com/office/powerpoint/2010/main" val="140157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26EE-AE12-4F3B-AE7F-02CAF818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UTF-8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806F-34D7-42FE-8056-DF7FC187E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 point for letter A: </a:t>
            </a:r>
            <a:r>
              <a:rPr lang="en-US" dirty="0">
                <a:latin typeface="Consolas" panose="020B0609020204030204" pitchFamily="49" charset="0"/>
              </a:rPr>
              <a:t>U+0041</a:t>
            </a:r>
          </a:p>
          <a:p>
            <a:endParaRPr lang="en-US" dirty="0"/>
          </a:p>
          <a:p>
            <a:r>
              <a:rPr lang="en-US" dirty="0"/>
              <a:t>Letter A UTF-8 encoded as single byte: </a:t>
            </a:r>
            <a:r>
              <a:rPr lang="en-US" dirty="0">
                <a:latin typeface="Consolas" panose="020B0609020204030204" pitchFamily="49" charset="0"/>
              </a:rPr>
              <a:t>\x41</a:t>
            </a:r>
          </a:p>
        </p:txBody>
      </p:sp>
    </p:spTree>
    <p:extLst>
      <p:ext uri="{BB962C8B-B14F-4D97-AF65-F5344CB8AC3E}">
        <p14:creationId xmlns:p14="http://schemas.microsoft.com/office/powerpoint/2010/main" val="42180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29BD92-2FC2-4DC7-91E6-9D1DB68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B962-900B-40F6-BECF-F936F926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Rules used to convert from bytes to code points</a:t>
            </a:r>
          </a:p>
        </p:txBody>
      </p:sp>
    </p:spTree>
    <p:extLst>
      <p:ext uri="{BB962C8B-B14F-4D97-AF65-F5344CB8AC3E}">
        <p14:creationId xmlns:p14="http://schemas.microsoft.com/office/powerpoint/2010/main" val="417822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D2B1681-E831-411E-9D33-39182193B896}"/>
              </a:ext>
            </a:extLst>
          </p:cNvPr>
          <p:cNvGrpSpPr/>
          <p:nvPr/>
        </p:nvGrpSpPr>
        <p:grpSpPr>
          <a:xfrm>
            <a:off x="2277906" y="290802"/>
            <a:ext cx="7587029" cy="6276397"/>
            <a:chOff x="2277906" y="0"/>
            <a:chExt cx="7587029" cy="62763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1674E-39C3-4F35-9A5F-F3BF89DC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066" y="0"/>
              <a:ext cx="7537869" cy="32511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578BE9-CA2E-43DD-A947-C9AF7E5A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7906" y="3069204"/>
              <a:ext cx="6553036" cy="3207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97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616B-1A44-416D-A4B4-AC0B4230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Encoding and Decoding Summary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7299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590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vs. Character</a:t>
            </a:r>
          </a:p>
        </p:txBody>
      </p:sp>
    </p:spTree>
    <p:extLst>
      <p:ext uri="{BB962C8B-B14F-4D97-AF65-F5344CB8AC3E}">
        <p14:creationId xmlns:p14="http://schemas.microsoft.com/office/powerpoint/2010/main" val="2280982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Binary sequence types</a:t>
            </a:r>
          </a:p>
        </p:txBody>
      </p:sp>
    </p:spTree>
    <p:extLst>
      <p:ext uri="{BB962C8B-B14F-4D97-AF65-F5344CB8AC3E}">
        <p14:creationId xmlns:p14="http://schemas.microsoft.com/office/powerpoint/2010/main" val="339832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1351508"/>
            <a:ext cx="78115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  "/>
              </a:rPr>
              <a:t>Binary sequences</a:t>
            </a:r>
          </a:p>
          <a:p>
            <a:pPr algn="ctr"/>
            <a:r>
              <a:rPr lang="en-US" sz="4400" dirty="0">
                <a:latin typeface="Helvetica  "/>
              </a:rPr>
              <a:t>Two built-in types</a:t>
            </a:r>
          </a:p>
          <a:p>
            <a:pPr algn="ctr"/>
            <a:endParaRPr lang="en-US" sz="4400" dirty="0">
              <a:latin typeface="Helvetica  "/>
            </a:endParaRPr>
          </a:p>
          <a:p>
            <a:pPr marL="914400" indent="-914400" algn="ctr">
              <a:buAutoNum type="arabicPeriod"/>
            </a:pPr>
            <a:r>
              <a:rPr lang="en-US" sz="4400" dirty="0">
                <a:latin typeface="Helvetica  "/>
              </a:rPr>
              <a:t>immutable </a:t>
            </a:r>
            <a:r>
              <a:rPr lang="en-US" sz="4400" dirty="0">
                <a:latin typeface="Consolas" panose="020B0609020204030204" pitchFamily="49" charset="0"/>
              </a:rPr>
              <a:t>bytes</a:t>
            </a:r>
          </a:p>
          <a:p>
            <a:pPr marL="914400" indent="-914400" algn="ctr">
              <a:buAutoNum type="arabicPeriod"/>
            </a:pPr>
            <a:endParaRPr lang="en-US" sz="4400" dirty="0">
              <a:latin typeface="Consolas" panose="020B0609020204030204" pitchFamily="49" charset="0"/>
            </a:endParaRPr>
          </a:p>
          <a:p>
            <a:pPr marL="914400" indent="-914400" algn="ctr">
              <a:buAutoNum type="arabicPeriod"/>
            </a:pPr>
            <a:r>
              <a:rPr lang="en-US" sz="4400" dirty="0">
                <a:latin typeface="Helvetica  "/>
              </a:rPr>
              <a:t>mutable </a:t>
            </a:r>
            <a:r>
              <a:rPr lang="en-US" sz="4400" dirty="0" err="1">
                <a:latin typeface="Consolas" panose="020B0609020204030204" pitchFamily="49" charset="0"/>
              </a:rPr>
              <a:t>bytearray</a:t>
            </a:r>
            <a:endParaRPr lang="en-US" sz="4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27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99FC-9CEA-47B8-A4E4-FD4B83D4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bytes and </a:t>
            </a:r>
            <a:r>
              <a:rPr lang="en-US" dirty="0" err="1"/>
              <a:t>bytearray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6545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52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AD956-5CAD-4F5B-B4CA-CCAB873F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7" y="352930"/>
            <a:ext cx="10306886" cy="61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3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F74B-F72A-4D84-A739-C3307F20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and </a:t>
            </a:r>
            <a:r>
              <a:rPr lang="en-US" dirty="0" err="1"/>
              <a:t>bytearray</a:t>
            </a:r>
            <a:r>
              <a:rPr lang="en-US" dirty="0"/>
              <a:t> supported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3F3C7-BE99-4C5D-986B-7C7F60C04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C4AD7-4D3F-45B9-B70D-CB37B02FE1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endswith</a:t>
            </a:r>
            <a:endParaRPr lang="en-US" dirty="0"/>
          </a:p>
          <a:p>
            <a:r>
              <a:rPr lang="en-US" dirty="0"/>
              <a:t>replace</a:t>
            </a:r>
          </a:p>
          <a:p>
            <a:r>
              <a:rPr lang="en-US" dirty="0"/>
              <a:t>strip</a:t>
            </a:r>
          </a:p>
          <a:p>
            <a:r>
              <a:rPr lang="en-US" dirty="0"/>
              <a:t>translate</a:t>
            </a:r>
          </a:p>
          <a:p>
            <a:r>
              <a:rPr lang="en-US" dirty="0"/>
              <a:t>upper</a:t>
            </a:r>
          </a:p>
          <a:p>
            <a:r>
              <a:rPr lang="en-US" dirty="0"/>
              <a:t>regex in re module</a:t>
            </a:r>
          </a:p>
          <a:p>
            <a:r>
              <a:rPr lang="en-US" dirty="0"/>
              <a:t>and more...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5D331-DA1B-458B-A046-DB7A03D32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supported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CA26B-F12E-48A4-A39B-BEA969D57C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format</a:t>
            </a:r>
          </a:p>
          <a:p>
            <a:r>
              <a:rPr lang="en-US" dirty="0" err="1"/>
              <a:t>format_map</a:t>
            </a:r>
            <a:endParaRPr lang="en-US" dirty="0"/>
          </a:p>
          <a:p>
            <a:r>
              <a:rPr lang="en-US" dirty="0" err="1"/>
              <a:t>casefold</a:t>
            </a:r>
            <a:endParaRPr lang="en-US" dirty="0"/>
          </a:p>
          <a:p>
            <a:r>
              <a:rPr lang="en-US" dirty="0" err="1"/>
              <a:t>isdecimal</a:t>
            </a:r>
            <a:endParaRPr lang="en-US" dirty="0"/>
          </a:p>
          <a:p>
            <a:r>
              <a:rPr lang="en-US" dirty="0" err="1"/>
              <a:t>isidentifier</a:t>
            </a:r>
            <a:endParaRPr lang="en-US" dirty="0"/>
          </a:p>
          <a:p>
            <a:r>
              <a:rPr lang="en-US" dirty="0" err="1"/>
              <a:t>isnumeric</a:t>
            </a:r>
            <a:endParaRPr lang="en-US" dirty="0"/>
          </a:p>
          <a:p>
            <a:r>
              <a:rPr lang="en-US" dirty="0" err="1"/>
              <a:t>isprintable</a:t>
            </a:r>
            <a:endParaRPr lang="en-US" dirty="0"/>
          </a:p>
          <a:p>
            <a:r>
              <a:rPr lang="en-US" dirty="0"/>
              <a:t>encode</a:t>
            </a:r>
          </a:p>
        </p:txBody>
      </p:sp>
    </p:spTree>
    <p:extLst>
      <p:ext uri="{BB962C8B-B14F-4D97-AF65-F5344CB8AC3E}">
        <p14:creationId xmlns:p14="http://schemas.microsoft.com/office/powerpoint/2010/main" val="307173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Structs and Memory Views</a:t>
            </a:r>
          </a:p>
        </p:txBody>
      </p:sp>
    </p:spTree>
    <p:extLst>
      <p:ext uri="{BB962C8B-B14F-4D97-AF65-F5344CB8AC3E}">
        <p14:creationId xmlns:p14="http://schemas.microsoft.com/office/powerpoint/2010/main" val="3568454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67B6-9EE6-4299-9F82-129835AA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and memory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4891-73AB-411A-96EE-86A268CE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 module</a:t>
            </a:r>
          </a:p>
          <a:p>
            <a:pPr lvl="1"/>
            <a:r>
              <a:rPr lang="en-US" dirty="0"/>
              <a:t>parse packed bytes into tuple of fields of different types</a:t>
            </a:r>
          </a:p>
          <a:p>
            <a:pPr lvl="1"/>
            <a:r>
              <a:rPr lang="en-US" dirty="0"/>
              <a:t>perform opposite conversion, from tuple to packed bytes</a:t>
            </a:r>
          </a:p>
          <a:p>
            <a:pPr lvl="1"/>
            <a:r>
              <a:rPr lang="en-US" dirty="0"/>
              <a:t>used with bytes, </a:t>
            </a:r>
            <a:r>
              <a:rPr lang="en-US" dirty="0" err="1"/>
              <a:t>bytearray</a:t>
            </a:r>
            <a:r>
              <a:rPr lang="en-US" dirty="0"/>
              <a:t>, and </a:t>
            </a:r>
            <a:r>
              <a:rPr lang="en-US" dirty="0" err="1"/>
              <a:t>memoryview</a:t>
            </a:r>
            <a:r>
              <a:rPr lang="en-US" dirty="0"/>
              <a:t> objects</a:t>
            </a:r>
          </a:p>
          <a:p>
            <a:pPr lvl="1"/>
            <a:endParaRPr lang="en-US" dirty="0"/>
          </a:p>
          <a:p>
            <a:r>
              <a:rPr lang="en-US" dirty="0" err="1"/>
              <a:t>memoryview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provides shared memory access to slices of data</a:t>
            </a:r>
          </a:p>
          <a:p>
            <a:pPr lvl="2"/>
            <a:r>
              <a:rPr lang="en-US" dirty="0"/>
              <a:t>binary sequences</a:t>
            </a:r>
          </a:p>
          <a:p>
            <a:pPr lvl="2"/>
            <a:r>
              <a:rPr lang="en-US" dirty="0"/>
              <a:t>packed arrays</a:t>
            </a:r>
          </a:p>
          <a:p>
            <a:pPr lvl="2"/>
            <a:r>
              <a:rPr lang="en-US" dirty="0"/>
              <a:t>buffers</a:t>
            </a:r>
          </a:p>
        </p:txBody>
      </p:sp>
    </p:spTree>
    <p:extLst>
      <p:ext uri="{BB962C8B-B14F-4D97-AF65-F5344CB8AC3E}">
        <p14:creationId xmlns:p14="http://schemas.microsoft.com/office/powerpoint/2010/main" val="160229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E487C-DA16-4278-BA0E-EE1F47F7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78" y="776851"/>
            <a:ext cx="11159045" cy="53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6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Encoders/Decoders</a:t>
            </a:r>
          </a:p>
        </p:txBody>
      </p:sp>
    </p:spTree>
    <p:extLst>
      <p:ext uri="{BB962C8B-B14F-4D97-AF65-F5344CB8AC3E}">
        <p14:creationId xmlns:p14="http://schemas.microsoft.com/office/powerpoint/2010/main" val="1794262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C61D-3667-4FF1-AA3C-2D866598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Encoders/Decoders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72B6-A0B8-4206-986E-43161953D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distribution bundles &gt; 100 codecs (encoder/decoder)</a:t>
            </a:r>
          </a:p>
          <a:p>
            <a:pPr lvl="1"/>
            <a:r>
              <a:rPr lang="en-US" dirty="0"/>
              <a:t>text to byte conversion</a:t>
            </a:r>
          </a:p>
          <a:p>
            <a:pPr lvl="1"/>
            <a:r>
              <a:rPr lang="en-US" dirty="0"/>
              <a:t>byte to text conversion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78D98-BDEA-485E-ADF3-8C4073835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3500"/>
            <a:ext cx="9230032" cy="24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3013502"/>
            <a:ext cx="7811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 "/>
              </a:rPr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4281278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A5827-B58B-4542-B058-9C697800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95" y="469491"/>
            <a:ext cx="10284010" cy="59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3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Encode/Decode Problems</a:t>
            </a:r>
          </a:p>
        </p:txBody>
      </p:sp>
    </p:spTree>
    <p:extLst>
      <p:ext uri="{BB962C8B-B14F-4D97-AF65-F5344CB8AC3E}">
        <p14:creationId xmlns:p14="http://schemas.microsoft.com/office/powerpoint/2010/main" val="179577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3171-87F2-4C60-9D4F-78C9451D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</a:t>
            </a:r>
            <a:r>
              <a:rPr lang="en-US" dirty="0" err="1"/>
              <a:t>UnicodeError</a:t>
            </a:r>
            <a:r>
              <a:rPr lang="en-US" dirty="0"/>
              <a:t>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ADD2-005F-447F-8698-59D89874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UnicodeEncodeError</a:t>
            </a:r>
            <a:endParaRPr lang="en-US" dirty="0"/>
          </a:p>
          <a:p>
            <a:pPr lvl="1"/>
            <a:r>
              <a:rPr lang="en-US" dirty="0"/>
              <a:t>when converting </a:t>
            </a:r>
            <a:r>
              <a:rPr lang="en-US" dirty="0" err="1"/>
              <a:t>str</a:t>
            </a:r>
            <a:r>
              <a:rPr lang="en-US" dirty="0"/>
              <a:t> to binary sequences</a:t>
            </a:r>
          </a:p>
          <a:p>
            <a:pPr lvl="1"/>
            <a:endParaRPr lang="en-US" dirty="0"/>
          </a:p>
          <a:p>
            <a:r>
              <a:rPr lang="en-US" dirty="0" err="1"/>
              <a:t>UnicodeDecodeError</a:t>
            </a:r>
            <a:endParaRPr lang="en-US" dirty="0"/>
          </a:p>
          <a:p>
            <a:pPr lvl="1"/>
            <a:r>
              <a:rPr lang="en-US" dirty="0"/>
              <a:t>when reading binary sequences into </a:t>
            </a:r>
            <a:r>
              <a:rPr lang="en-US" dirty="0" err="1"/>
              <a:t>str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SyntaxError</a:t>
            </a:r>
            <a:endParaRPr lang="en-US" dirty="0"/>
          </a:p>
          <a:p>
            <a:pPr lvl="1"/>
            <a:r>
              <a:rPr lang="en-US" dirty="0"/>
              <a:t>loading Python modules when source encoding is unexpected</a:t>
            </a:r>
          </a:p>
        </p:txBody>
      </p:sp>
    </p:spTree>
    <p:extLst>
      <p:ext uri="{BB962C8B-B14F-4D97-AF65-F5344CB8AC3E}">
        <p14:creationId xmlns:p14="http://schemas.microsoft.com/office/powerpoint/2010/main" val="268294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924CD-4A77-44FB-BF9C-5BBB3C9F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48" y="169697"/>
            <a:ext cx="8422304" cy="65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7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45708-F584-49CC-9133-2B40D587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7" y="441387"/>
            <a:ext cx="10739127" cy="59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642257" y="4525347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Handling Text Files</a:t>
            </a:r>
          </a:p>
        </p:txBody>
      </p:sp>
    </p:spTree>
    <p:extLst>
      <p:ext uri="{BB962C8B-B14F-4D97-AF65-F5344CB8AC3E}">
        <p14:creationId xmlns:p14="http://schemas.microsoft.com/office/powerpoint/2010/main" val="347769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F0B86-9453-4399-92BD-DABD7461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6" y="1714556"/>
            <a:ext cx="10641357" cy="4735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97718-27A9-4F01-B999-FA72D9F9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Handling text files best practice</a:t>
            </a:r>
          </a:p>
        </p:txBody>
      </p:sp>
    </p:spTree>
    <p:extLst>
      <p:ext uri="{BB962C8B-B14F-4D97-AF65-F5344CB8AC3E}">
        <p14:creationId xmlns:p14="http://schemas.microsoft.com/office/powerpoint/2010/main" val="887783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49BA-C16F-4869-88E5-82D358E9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A5B2-9BA3-476B-A9DB-21BC48899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built-in open</a:t>
            </a:r>
          </a:p>
          <a:p>
            <a:pPr lvl="1"/>
            <a:r>
              <a:rPr lang="en-US" dirty="0"/>
              <a:t>does necessary decoding when reading</a:t>
            </a:r>
          </a:p>
          <a:p>
            <a:pPr lvl="1"/>
            <a:r>
              <a:rPr lang="en-US" dirty="0"/>
              <a:t>does necessary encoding when writing</a:t>
            </a:r>
          </a:p>
          <a:p>
            <a:endParaRPr lang="en-US" dirty="0"/>
          </a:p>
          <a:p>
            <a:r>
              <a:rPr lang="en-US" dirty="0"/>
              <a:t>...still be careful with relying on default encodings</a:t>
            </a:r>
          </a:p>
          <a:p>
            <a:pPr lvl="1"/>
            <a:r>
              <a:rPr lang="en-US" dirty="0"/>
              <a:t>Example: developing code that runs on multiple machines</a:t>
            </a:r>
          </a:p>
        </p:txBody>
      </p:sp>
    </p:spTree>
    <p:extLst>
      <p:ext uri="{BB962C8B-B14F-4D97-AF65-F5344CB8AC3E}">
        <p14:creationId xmlns:p14="http://schemas.microsoft.com/office/powerpoint/2010/main" val="269542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F40F-31B1-4CC0-85C6-1C62EFB5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93EB-7CFE-4B50-B50F-8F2DB92C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What file types in biology might have a specific encoding?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Do we need to care about the specific type of encoding used?</a:t>
            </a:r>
          </a:p>
          <a:p>
            <a:pPr lvl="1"/>
            <a:r>
              <a:rPr lang="en-US" dirty="0"/>
              <a:t>when storing/transferring data?</a:t>
            </a:r>
          </a:p>
          <a:p>
            <a:pPr lvl="1"/>
            <a:r>
              <a:rPr lang="en-US" dirty="0"/>
              <a:t>when writing scripts for analyses?</a:t>
            </a:r>
          </a:p>
          <a:p>
            <a:pPr lvl="1"/>
            <a:r>
              <a:rPr lang="en-US" dirty="0"/>
              <a:t>when data mining?</a:t>
            </a:r>
          </a:p>
          <a:p>
            <a:pPr lvl="1"/>
            <a:r>
              <a:rPr lang="en-US" dirty="0"/>
              <a:t>when converting file formats?</a:t>
            </a:r>
          </a:p>
        </p:txBody>
      </p:sp>
    </p:spTree>
    <p:extLst>
      <p:ext uri="{BB962C8B-B14F-4D97-AF65-F5344CB8AC3E}">
        <p14:creationId xmlns:p14="http://schemas.microsoft.com/office/powerpoint/2010/main" val="2494001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C6EA-728E-4002-B5F4-025FEDF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DF84-E6AF-41A0-A315-E0FF4CCA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What every programmer absolutely positively needs to know about encodings and character sets to work with text </a:t>
            </a:r>
            <a:r>
              <a:rPr lang="en-US" dirty="0">
                <a:hlinkClick r:id="rId2"/>
              </a:rPr>
              <a:t>by David C. </a:t>
            </a:r>
            <a:r>
              <a:rPr lang="en-US" dirty="0" err="1">
                <a:hlinkClick r:id="rId2"/>
              </a:rPr>
              <a:t>Zentgraf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6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2644170"/>
            <a:ext cx="7811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 "/>
              </a:rPr>
              <a:t>“A string is a sequence of characters.”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D1A30-A581-46D1-ADDF-F61AC1FE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Fluent Python Ch 4 pg 102</a:t>
            </a:r>
          </a:p>
        </p:txBody>
      </p:sp>
    </p:spTree>
    <p:extLst>
      <p:ext uri="{BB962C8B-B14F-4D97-AF65-F5344CB8AC3E}">
        <p14:creationId xmlns:p14="http://schemas.microsoft.com/office/powerpoint/2010/main" val="98419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3013502"/>
            <a:ext cx="7811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 "/>
              </a:rPr>
              <a:t>What is a character?</a:t>
            </a:r>
          </a:p>
        </p:txBody>
      </p:sp>
    </p:spTree>
    <p:extLst>
      <p:ext uri="{BB962C8B-B14F-4D97-AF65-F5344CB8AC3E}">
        <p14:creationId xmlns:p14="http://schemas.microsoft.com/office/powerpoint/2010/main" val="349414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34AB1-E50A-4507-850B-A036E2A2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57" y="-1"/>
            <a:ext cx="10129994" cy="2290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6D11C-DBE5-40A9-BA51-E9C0A38F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7" y="2290618"/>
            <a:ext cx="10133288" cy="45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3013502"/>
            <a:ext cx="7811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 "/>
              </a:rPr>
              <a:t>Encoded character</a:t>
            </a:r>
          </a:p>
        </p:txBody>
      </p:sp>
    </p:spTree>
    <p:extLst>
      <p:ext uri="{BB962C8B-B14F-4D97-AF65-F5344CB8AC3E}">
        <p14:creationId xmlns:p14="http://schemas.microsoft.com/office/powerpoint/2010/main" val="158232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2D226-D59A-4EE6-9DAC-62798E22443A}"/>
              </a:ext>
            </a:extLst>
          </p:cNvPr>
          <p:cNvSpPr txBox="1"/>
          <p:nvPr/>
        </p:nvSpPr>
        <p:spPr>
          <a:xfrm>
            <a:off x="2190206" y="3013502"/>
            <a:ext cx="7811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 "/>
              </a:rPr>
              <a:t>Unicode character</a:t>
            </a:r>
          </a:p>
        </p:txBody>
      </p:sp>
    </p:spTree>
    <p:extLst>
      <p:ext uri="{BB962C8B-B14F-4D97-AF65-F5344CB8AC3E}">
        <p14:creationId xmlns:p14="http://schemas.microsoft.com/office/powerpoint/2010/main" val="155722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E3B2-C09F-4854-A74E-C47BC601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 "/>
              </a:rPr>
              <a:t>What is a Unicode character?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385A-06A2-4C54-A7C4-3C59B584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  "/>
              </a:rPr>
              <a:t>Character encoding standard</a:t>
            </a:r>
          </a:p>
          <a:p>
            <a:endParaRPr lang="en-US" dirty="0">
              <a:latin typeface="Helvetica  "/>
            </a:endParaRPr>
          </a:p>
          <a:p>
            <a:r>
              <a:rPr lang="en-US" dirty="0">
                <a:latin typeface="Helvetica  "/>
              </a:rPr>
              <a:t>Separates identity of characters from specific byte representations</a:t>
            </a:r>
          </a:p>
          <a:p>
            <a:endParaRPr lang="en-US" dirty="0">
              <a:latin typeface="Helvetica  "/>
            </a:endParaRPr>
          </a:p>
          <a:p>
            <a:r>
              <a:rPr lang="en-US" dirty="0">
                <a:latin typeface="Helvetica  "/>
              </a:rPr>
              <a:t>Unicode string is a sequence of code points</a:t>
            </a:r>
          </a:p>
        </p:txBody>
      </p:sp>
    </p:spTree>
    <p:extLst>
      <p:ext uri="{BB962C8B-B14F-4D97-AF65-F5344CB8AC3E}">
        <p14:creationId xmlns:p14="http://schemas.microsoft.com/office/powerpoint/2010/main" val="382019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1278</Words>
  <Application>Microsoft Office PowerPoint</Application>
  <PresentationFormat>Widescreen</PresentationFormat>
  <Paragraphs>211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Helvetica  </vt:lpstr>
      <vt:lpstr>Arial</vt:lpstr>
      <vt:lpstr>Calibri</vt:lpstr>
      <vt:lpstr>Calibri Light</vt:lpstr>
      <vt:lpstr>Consolas</vt:lpstr>
      <vt:lpstr>Office Theme</vt:lpstr>
      <vt:lpstr>Fluent Python Chapter 4:  Text vs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Unicode character?</vt:lpstr>
      <vt:lpstr>Code Points</vt:lpstr>
      <vt:lpstr>Python and Unicode characters</vt:lpstr>
      <vt:lpstr>PowerPoint Presentation</vt:lpstr>
      <vt:lpstr>PowerPoint Presentation</vt:lpstr>
      <vt:lpstr>Encodings</vt:lpstr>
      <vt:lpstr>Most Commonly Used Encodings</vt:lpstr>
      <vt:lpstr>UTF-8 Encodings</vt:lpstr>
      <vt:lpstr>Decoding</vt:lpstr>
      <vt:lpstr>PowerPoint Presentation</vt:lpstr>
      <vt:lpstr>Encoding and Decoding Summary</vt:lpstr>
      <vt:lpstr>PowerPoint Presentation</vt:lpstr>
      <vt:lpstr>PowerPoint Presentation</vt:lpstr>
      <vt:lpstr>bytes and bytearray</vt:lpstr>
      <vt:lpstr>PowerPoint Presentation</vt:lpstr>
      <vt:lpstr>bytes and bytearray supported methods</vt:lpstr>
      <vt:lpstr>PowerPoint Presentation</vt:lpstr>
      <vt:lpstr>Structs and memory views</vt:lpstr>
      <vt:lpstr>PowerPoint Presentation</vt:lpstr>
      <vt:lpstr>PowerPoint Presentation</vt:lpstr>
      <vt:lpstr>Basic Encoders/Decoders</vt:lpstr>
      <vt:lpstr>PowerPoint Presentation</vt:lpstr>
      <vt:lpstr>PowerPoint Presentation</vt:lpstr>
      <vt:lpstr>Generic UnicodeError exception</vt:lpstr>
      <vt:lpstr>PowerPoint Presentation</vt:lpstr>
      <vt:lpstr>PowerPoint Presentation</vt:lpstr>
      <vt:lpstr>PowerPoint Presentation</vt:lpstr>
      <vt:lpstr>Handling text files best practice</vt:lpstr>
      <vt:lpstr>Handling text files</vt:lpstr>
      <vt:lpstr>Discussion</vt:lpstr>
      <vt:lpstr>Additional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Fluent Python Chapter 4:  Text vs Bytes</dc:title>
  <dc:creator>Chaochih Liu</dc:creator>
  <cp:lastModifiedBy>Chaochih Liu</cp:lastModifiedBy>
  <cp:revision>75</cp:revision>
  <dcterms:created xsi:type="dcterms:W3CDTF">2017-10-24T23:14:15Z</dcterms:created>
  <dcterms:modified xsi:type="dcterms:W3CDTF">2017-10-25T14:44:50Z</dcterms:modified>
</cp:coreProperties>
</file>